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9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0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1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67" r:id="rId3"/>
    <p:sldId id="265" r:id="rId4"/>
    <p:sldId id="268" r:id="rId5"/>
    <p:sldId id="269" r:id="rId6"/>
    <p:sldId id="270" r:id="rId7"/>
    <p:sldId id="272" r:id="rId8"/>
    <p:sldId id="271" r:id="rId9"/>
    <p:sldId id="273" r:id="rId10"/>
    <p:sldId id="274" r:id="rId11"/>
    <p:sldId id="275" r:id="rId12"/>
    <p:sldId id="27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que Banaï" initials="MB" lastIdx="1" clrIdx="0">
    <p:extLst>
      <p:ext uri="{19B8F6BF-5375-455C-9EA6-DF929625EA0E}">
        <p15:presenceInfo xmlns:p15="http://schemas.microsoft.com/office/powerpoint/2012/main" userId="Monique Banaï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88" autoAdjust="0"/>
    <p:restoredTop sz="95607" autoAdjust="0"/>
  </p:normalViewPr>
  <p:slideViewPr>
    <p:cSldViewPr snapToGrid="0">
      <p:cViewPr varScale="1">
        <p:scale>
          <a:sx n="105" d="100"/>
          <a:sy n="105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44E6-094F-4A8D-9B09-47F8CE1CADF9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1A08C-02BB-4D11-9FA3-5E11CDBF4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4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8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8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9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4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0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58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901A08C-02BB-4D11-9FA3-5E11CDBF41B1}" type="slidenum">
              <a:rPr/>
              <a:t>4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244224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07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5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37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01A08C-02BB-4D11-9FA3-5E11CDBF41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9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fr" b="0" i="0" u="none" baseline="0"/>
              <a:t>Parfois, ces trois positions peuvent prévaloir dans un pays donné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B901A08C-02BB-4D11-9FA3-5E11CDBF41B1}" type="slidenum">
              <a:rPr/>
              <a:t>9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66309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40184-4F46-4EAC-AB6E-778E563CC8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FB1914-2E66-436D-97EE-3B370B6BD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9573B-108A-42AA-B0C0-07447233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12644-842F-4A5D-801C-F2E5E74D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B9DFA-C2DD-4D9E-B4AB-B8F35F77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00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31944-EB23-4BCB-9A82-F6B59C16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94E73-E0F6-411E-B547-0F5DBAA68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2EDF9-2C28-4CBF-AD38-549819D18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E5B71-E4AE-46B2-A613-96978FF5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8669B-7AC0-4684-B0FA-530B5AF3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4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30AFA-659A-42AC-8C66-BCA3CD735A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E7241-4DA2-4703-ABCE-08377C883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4393D-AE11-4987-8727-0D852F0B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4EF0A-B60A-4549-B3AD-A396C2BA4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54968-0C93-41EB-B55B-C87B744E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B3F0-8846-4D30-A39D-F2FCF945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2515"/>
            <a:ext cx="10515600" cy="5781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0ED4-20D4-4B2C-9A3D-5F13591F7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810" y="1288910"/>
            <a:ext cx="10515600" cy="4929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87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3B26A-9267-4A3A-ABC4-165D81C2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1567E-36B1-48E7-A4F7-347E4C0D9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D3D06-B5E3-4180-8B9C-0A625DFA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03E80-F81D-4470-910C-40C0AAB61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9B6FC-4ED7-4FE7-A95C-D9401C2F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2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AFE5-9D1F-4EB7-B8C5-2D8A4FFC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BB63F-C9B4-45C2-8D02-08EF252DBF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8C7808-A77A-4303-BF7C-2FF4B6808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EF73F-476D-4B16-85F5-5C9327D2F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626F9-0331-4069-BC13-B37FC06D0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F8E9A-E1B9-4DF4-96D2-0CC1B8200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1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71FC-DC77-4028-A7B4-680AF34A6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14B1-F0CE-4F33-BFA6-A8ED7F849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55F5F-4FC6-4C92-B294-CEA172EEE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90E262-5204-45E1-8FC5-B45F7DADA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299A3-1B9A-41A5-AC01-14F1AF4D9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54C367-0DF0-426E-860A-E47570D8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8BDA4B-7CE6-481B-83DE-CD4250EB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3E579-7EDE-441B-A12B-D3B64BEFA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6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921A-19AC-4EE2-9699-4076995E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63F86-2546-405F-92A8-1A3BDD1BA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6C7A8-16E6-4199-94AC-CACBDE78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E7645-C3A0-4F21-841C-BC2E4994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A61FA-98A6-4EA1-89C9-405CB9733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BE957-094E-4355-B75D-33361B2D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F5FA7-9CFC-415B-AAB4-4E1F6FFE4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8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818E-EBD5-4207-85C7-DD449D6F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D2801-C725-422D-8299-C9BB2ACF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D1958-F2AC-4B2E-992B-885065A6E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6253A-4A90-46AD-AF5B-F5A14C6C4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BDD0F-0A48-413C-A29B-FEEB343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47767-6220-4995-82DB-22D44BFA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2CB8-0D12-4C8C-97FC-9A790543A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5ACA6-A029-49BF-A95D-188EF33AC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48EC5-8F96-4B59-BF92-6880515F5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B518A-E606-48DA-ACFF-FA28328D8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75661-4D04-4929-92A1-B9D438586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80AB-7B44-43A8-8E48-66A3D239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03D9E4-F652-48C8-B4F5-9BE09F85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652B3-080F-4AF3-9D27-1BA05A977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CCF4B-E266-4695-BBD4-8E83C0A10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E0E8F-FF8C-4A01-846D-AC814B3DE62A}" type="datetimeFigureOut">
              <a:rPr lang="en-US" smtClean="0"/>
              <a:t>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E1F95-61C6-43E1-BFA7-415BF4819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EDB3-5C31-4134-BF11-8F550E9AF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588C4-8B03-4C48-94F9-8C6B93038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image" Target="../media/image2.jpg"/><Relationship Id="rId4" Type="http://schemas.openxmlformats.org/officeDocument/2006/relationships/tags" Target="../tags/tag4.xml"/><Relationship Id="rId9" Type="http://schemas.openxmlformats.org/officeDocument/2006/relationships/hyperlink" Target="mailto:d.resnick@cgiar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70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oi.org/10.1016/j.worlddev.2018.04.004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hyperlink" Target="https://doi.org/10.1016/j.worlddev.2020.105043" TargetMode="External"/><Relationship Id="rId5" Type="http://schemas.openxmlformats.org/officeDocument/2006/relationships/hyperlink" Target="https://www.powercube.net/analyse-power/what-is-the-powercube/" TargetMode="Externa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6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4.xml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21" Type="http://schemas.openxmlformats.org/officeDocument/2006/relationships/image" Target="../media/image15.png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1.png"/><Relationship Id="rId2" Type="http://schemas.openxmlformats.org/officeDocument/2006/relationships/tags" Target="../tags/tag20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9.png"/><Relationship Id="rId10" Type="http://schemas.openxmlformats.org/officeDocument/2006/relationships/tags" Target="../tags/tag28.xml"/><Relationship Id="rId19" Type="http://schemas.openxmlformats.org/officeDocument/2006/relationships/image" Target="../media/image13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10" Type="http://schemas.openxmlformats.org/officeDocument/2006/relationships/image" Target="../media/image18.png"/><Relationship Id="rId4" Type="http://schemas.openxmlformats.org/officeDocument/2006/relationships/tags" Target="../tags/tag38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19.emf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1524000" y="1"/>
            <a:ext cx="9144000" cy="1307505"/>
          </a:xfrm>
          <a:prstGeom prst="rect">
            <a:avLst/>
          </a:prstGeom>
          <a:solidFill>
            <a:srgbClr val="3A77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>
              <a:solidFill>
                <a:srgbClr val="3A778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7" y="0"/>
            <a:ext cx="5029199" cy="1299210"/>
          </a:xfrm>
          <a:prstGeom prst="rect">
            <a:avLst/>
          </a:prstGeom>
        </p:spPr>
      </p:pic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3327002" y="2203596"/>
            <a:ext cx="573567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" sz="3200" b="1" i="0" u="none" baseline="0" dirty="0"/>
              <a:t>De la recherche à l’influence : </a:t>
            </a:r>
            <a:r>
              <a:rPr lang="fr" sz="3200" b="0" i="0" u="none" baseline="0" dirty="0"/>
              <a:t>Renforcer les politiques de sécurité alimentaire </a:t>
            </a:r>
            <a:r>
              <a:rPr lang="fr-BE" sz="3200" b="0" i="0" u="none" baseline="0" dirty="0"/>
              <a:t>fondées sur des faits</a:t>
            </a:r>
            <a:endParaRPr lang="fr" sz="3200" b="0" i="0" u="none" baseline="0" dirty="0"/>
          </a:p>
          <a:p>
            <a:pPr algn="ctr" rtl="0"/>
            <a:endParaRPr lang="fr" sz="3600" dirty="0"/>
          </a:p>
          <a:p>
            <a:pPr algn="ctr" rtl="0">
              <a:lnSpc>
                <a:spcPct val="90000"/>
              </a:lnSpc>
              <a:spcBef>
                <a:spcPts val="0"/>
              </a:spcBef>
            </a:pPr>
            <a:r>
              <a:rPr lang="fr" sz="2000" b="0" i="0" u="none" baseline="0" dirty="0"/>
              <a:t>D</a:t>
            </a:r>
            <a:r>
              <a:rPr lang="fr" sz="2000" b="0" i="0" u="none" baseline="30000" dirty="0"/>
              <a:t>r</a:t>
            </a:r>
            <a:r>
              <a:rPr lang="fr" sz="2000" b="0" i="0" u="none" baseline="0" dirty="0"/>
              <a:t> Danielle Resnick</a:t>
            </a:r>
          </a:p>
          <a:p>
            <a:pPr algn="ctr" rtl="0">
              <a:lnSpc>
                <a:spcPct val="90000"/>
              </a:lnSpc>
              <a:spcBef>
                <a:spcPts val="0"/>
              </a:spcBef>
            </a:pPr>
            <a:r>
              <a:rPr lang="fr" sz="2000" b="0" i="0" u="none" baseline="0" dirty="0"/>
              <a:t>Division stratégie de développement et gouvernance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Contact : </a:t>
            </a:r>
            <a:r>
              <a:rPr lang="en-US" sz="2000" dirty="0">
                <a:hlinkClick r:id="rId9"/>
              </a:rPr>
              <a:t>d.resnick@cgiar.org</a:t>
            </a:r>
            <a:endParaRPr lang="en-US" sz="2000" dirty="0"/>
          </a:p>
          <a:p>
            <a:pPr algn="ctr" rtl="0">
              <a:lnSpc>
                <a:spcPct val="90000"/>
              </a:lnSpc>
              <a:spcBef>
                <a:spcPts val="0"/>
              </a:spcBef>
            </a:pPr>
            <a:endParaRPr lang="fr" sz="2000" b="0" i="0" u="none" baseline="0" dirty="0"/>
          </a:p>
          <a:p>
            <a:pPr algn="ctr" rtl="0">
              <a:lnSpc>
                <a:spcPct val="90000"/>
              </a:lnSpc>
              <a:spcBef>
                <a:spcPts val="0"/>
              </a:spcBef>
            </a:pPr>
            <a:r>
              <a:rPr lang="fr" sz="2000" b="0" i="0" u="none" baseline="0" dirty="0"/>
              <a:t>Institut international de recherche sur les politiques alimentaires</a:t>
            </a:r>
          </a:p>
          <a:p>
            <a:pPr algn="ctr" rtl="0">
              <a:lnSpc>
                <a:spcPct val="90000"/>
              </a:lnSpc>
              <a:spcBef>
                <a:spcPts val="0"/>
              </a:spcBef>
            </a:pPr>
            <a:endParaRPr lang="fr" sz="2000" dirty="0"/>
          </a:p>
          <a:p>
            <a:pPr algn="ctr" rtl="0"/>
            <a:r>
              <a:rPr lang="fr" sz="3600" b="0" i="0" u="none" baseline="0" dirty="0"/>
              <a:t> </a:t>
            </a:r>
            <a:endParaRPr lang="fr" sz="3600" i="1" dirty="0">
              <a:solidFill>
                <a:srgbClr val="4799B5"/>
              </a:solidFill>
              <a:latin typeface="Gill Sans MT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64" y="1331868"/>
            <a:ext cx="3395472" cy="871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27810" y="5844540"/>
            <a:ext cx="8911590" cy="10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207"/>
    </mc:Choice>
    <mc:Fallback xmlns="">
      <p:transition spd="slow" advTm="572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3A28-8B52-40FF-94C8-109545F45A9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91491" y="100905"/>
            <a:ext cx="10515600" cy="578153"/>
          </a:xfrm>
        </p:spPr>
        <p:txBody>
          <a:bodyPr>
            <a:normAutofit fontScale="90000"/>
          </a:bodyPr>
          <a:lstStyle/>
          <a:p>
            <a:pPr algn="ctr" rtl="0"/>
            <a:r>
              <a:rPr lang="fr" sz="4900" b="1" i="0" u="none" baseline="0" dirty="0"/>
              <a:t>Faire la synthèse</a:t>
            </a:r>
            <a:endParaRPr lang="fr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8D84F6-C857-49A8-8D0B-A9334EB2AAE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71404" y="870669"/>
            <a:ext cx="6871588" cy="613973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1800" b="1" i="0" u="none" baseline="0" dirty="0"/>
              <a:t>Quelle(s) dimension(s) du processus des</a:t>
            </a:r>
            <a:r>
              <a:rPr lang="fr" sz="1800" b="1" i="0" u="none" dirty="0"/>
              <a:t> </a:t>
            </a:r>
            <a:r>
              <a:rPr lang="fr" sz="1800" b="1" i="0" u="none" baseline="0" dirty="0"/>
              <a:t>politiques visez-vous ? </a:t>
            </a:r>
            <a:endParaRPr lang="fr" sz="1800" b="1" dirty="0"/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0" i="0" u="none" baseline="0" dirty="0"/>
              <a:t>Exemple :</a:t>
            </a:r>
            <a:r>
              <a:rPr lang="fr" sz="1600" b="0" i="0" u="none" dirty="0"/>
              <a:t> </a:t>
            </a:r>
            <a:r>
              <a:rPr lang="fr" sz="1600" b="0" i="0" u="none" baseline="0" dirty="0"/>
              <a:t>Conception d’une stratégie agro-industrielle dans un pays en situation d’après-conflit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" sz="17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1800" b="1" i="0" u="none" baseline="0" dirty="0"/>
              <a:t>Quelle est l’action de politiques </a:t>
            </a:r>
            <a:r>
              <a:rPr lang="fr-FR" sz="1800" b="1" dirty="0"/>
              <a:t>suggérée par vos recherches</a:t>
            </a:r>
            <a:r>
              <a:rPr lang="fr" sz="1800" b="1" i="0" u="none" baseline="0" dirty="0"/>
              <a:t> ?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0" i="0" u="none" baseline="0" dirty="0"/>
              <a:t>Des investissements dans l’infrastructure </a:t>
            </a:r>
            <a:r>
              <a:rPr lang="fr-FR" sz="1600" b="0" i="0" u="none" baseline="0" dirty="0"/>
              <a:t>spatiale</a:t>
            </a:r>
            <a:r>
              <a:rPr lang="fr" sz="1600" b="0" i="0" u="none" baseline="0" dirty="0"/>
              <a:t>ment ciblés pour trois produits de base de valeur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" sz="1700" dirty="0"/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1800" b="1" i="0" u="none" baseline="0" dirty="0"/>
              <a:t>Qui a le pouvoir de changer les politiques dans ce domaine ?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1" i="0" u="none" baseline="0" dirty="0"/>
              <a:t>Pouvoir de décision :</a:t>
            </a:r>
            <a:r>
              <a:rPr lang="fr" sz="1600" b="0" i="0" u="none" baseline="0" dirty="0"/>
              <a:t> ministères de l’</a:t>
            </a:r>
            <a:r>
              <a:rPr lang="en-US" sz="1600" b="0" i="0" u="none" baseline="0" dirty="0"/>
              <a:t>A</a:t>
            </a:r>
            <a:r>
              <a:rPr lang="fr" sz="1600" b="0" i="0" u="none" baseline="0" dirty="0"/>
              <a:t>griculture, du </a:t>
            </a:r>
            <a:r>
              <a:rPr lang="en-US" sz="1600" b="0" i="0" u="none" baseline="0" dirty="0"/>
              <a:t>C</a:t>
            </a:r>
            <a:r>
              <a:rPr lang="fr" sz="1600" b="0" i="0" u="none" baseline="0" dirty="0"/>
              <a:t>ommerce, de l’</a:t>
            </a:r>
            <a:r>
              <a:rPr lang="en-US" sz="1600" b="0" i="0" u="none" baseline="0" dirty="0"/>
              <a:t>I</a:t>
            </a:r>
            <a:r>
              <a:rPr lang="fr" sz="1600" b="0" i="0" u="none" baseline="0" dirty="0"/>
              <a:t>ndustrie, des </a:t>
            </a:r>
            <a:r>
              <a:rPr lang="en-US" sz="1600" b="0" i="0" u="none" baseline="0" dirty="0"/>
              <a:t>F</a:t>
            </a:r>
            <a:r>
              <a:rPr lang="fr" sz="1600" b="0" i="0" u="none" baseline="0" dirty="0"/>
              <a:t>inances ; cabinet de la présidence, parlementaires 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1" i="0" u="none" baseline="0" dirty="0"/>
              <a:t>Pouvoir d’influence :</a:t>
            </a:r>
            <a:r>
              <a:rPr lang="fr" sz="1600" b="0" i="0" u="none" baseline="0" dirty="0"/>
              <a:t> </a:t>
            </a:r>
            <a:r>
              <a:rPr lang="fr-FR" sz="1600" b="0" i="0" u="none" baseline="0" dirty="0"/>
              <a:t>dirigeant</a:t>
            </a:r>
            <a:r>
              <a:rPr lang="fr" sz="1600" b="0" i="0" u="none" baseline="0" dirty="0"/>
              <a:t> des partis, groupes agro-industriels, donateurs, organisations de la société civile (OSC)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1" i="0" u="none" baseline="0" dirty="0"/>
              <a:t>Pouvoir invisible : </a:t>
            </a:r>
            <a:r>
              <a:rPr lang="fr" sz="1600" b="0" i="0" u="none" baseline="0" dirty="0"/>
              <a:t>discours sur l’équité spatiale</a:t>
            </a:r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" sz="1700" dirty="0"/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" sz="1800" b="1" i="0" u="none" baseline="0" dirty="0"/>
              <a:t>Les </a:t>
            </a:r>
            <a:r>
              <a:rPr lang="fr-FR" sz="1800" b="1" i="0" u="none" baseline="0" dirty="0"/>
              <a:t>décideurs</a:t>
            </a:r>
            <a:r>
              <a:rPr lang="fr" sz="1800" b="1" i="0" u="none" baseline="0" dirty="0"/>
              <a:t> politiques sont-ils partisans, </a:t>
            </a:r>
            <a:r>
              <a:rPr lang="fr-FR" sz="1800" b="1" i="0" u="none" baseline="0" dirty="0"/>
              <a:t>adversaire</a:t>
            </a:r>
            <a:r>
              <a:rPr lang="fr" sz="1800" b="1" i="0" u="none" baseline="0" dirty="0"/>
              <a:t>s ou neutres ?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0" i="0" u="none" baseline="0" dirty="0"/>
              <a:t>Le ministère de l’</a:t>
            </a:r>
            <a:r>
              <a:rPr lang="en-US" sz="1600" b="0" i="0" u="none" baseline="0" dirty="0"/>
              <a:t>A</a:t>
            </a:r>
            <a:r>
              <a:rPr lang="fr" sz="1600" b="0" i="0" u="none" baseline="0" dirty="0"/>
              <a:t>griculture, le ministère de l’</a:t>
            </a:r>
            <a:r>
              <a:rPr lang="en-US" sz="1600" b="0" i="0" u="none" baseline="0" dirty="0"/>
              <a:t>I</a:t>
            </a:r>
            <a:r>
              <a:rPr lang="fr" sz="1600" b="0" i="0" u="none" baseline="0" dirty="0"/>
              <a:t>ndustrie et les investisseurs du secteur agroalimentaire sont les partisans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0" i="0" u="none" baseline="0" dirty="0"/>
              <a:t>Les parlementaires y sont adversaires par crainte de perdre des investissements aux endroits où les produits de base de valeur ne sont pas cultivés, le ministère des </a:t>
            </a:r>
            <a:r>
              <a:rPr lang="en-US" sz="1600" b="0" i="0" u="none" baseline="0" dirty="0"/>
              <a:t>F</a:t>
            </a:r>
            <a:r>
              <a:rPr lang="fr" sz="1600" b="0" i="0" u="none" baseline="0" dirty="0"/>
              <a:t>inances s’oppose au coût, les OSC craignent les impacts environnementaux</a:t>
            </a:r>
          </a:p>
          <a:p>
            <a:pPr algn="l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" sz="1600" b="0" i="0" u="none" baseline="0" dirty="0"/>
              <a:t>Les autres sont neutres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endParaRPr lang="fr" sz="2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77DB5A-B023-41EC-B681-9A0BD42EFA7E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6865885" y="994929"/>
            <a:ext cx="5367945" cy="5430977"/>
            <a:chOff x="6865885" y="994929"/>
            <a:chExt cx="5367945" cy="5430977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30776473-D199-4968-AC4D-7E9443B0D7C1}"/>
                </a:ext>
              </a:extLst>
            </p:cNvPr>
            <p:cNvSpPr/>
            <p:nvPr/>
          </p:nvSpPr>
          <p:spPr>
            <a:xfrm>
              <a:off x="7799175" y="1534611"/>
              <a:ext cx="3718882" cy="4000639"/>
            </a:xfrm>
            <a:prstGeom prst="flowChart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9FAB45-1026-4394-BA6D-EA73A880B0A8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>
              <a:off x="9617765" y="994929"/>
              <a:ext cx="75828" cy="25127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8773967-6B54-4CDA-A25D-F276CF8943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5982" y="3494941"/>
              <a:ext cx="2177608" cy="1270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3DB9011-2DA4-438D-A646-87602FAF7B97}"/>
                </a:ext>
              </a:extLst>
            </p:cNvPr>
            <p:cNvCxnSpPr>
              <a:cxnSpLocks/>
            </p:cNvCxnSpPr>
            <p:nvPr/>
          </p:nvCxnSpPr>
          <p:spPr>
            <a:xfrm>
              <a:off x="9675894" y="3494939"/>
              <a:ext cx="2125356" cy="11222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1E60E486-EB78-4F0F-96ED-4C709B915663}"/>
                </a:ext>
              </a:extLst>
            </p:cNvPr>
            <p:cNvSpPr/>
            <p:nvPr/>
          </p:nvSpPr>
          <p:spPr>
            <a:xfrm>
              <a:off x="8380504" y="2005788"/>
              <a:ext cx="2626175" cy="281506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/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C8874688-7178-4830-A184-09F079BDD410}"/>
                </a:ext>
              </a:extLst>
            </p:cNvPr>
            <p:cNvSpPr/>
            <p:nvPr/>
          </p:nvSpPr>
          <p:spPr>
            <a:xfrm>
              <a:off x="7195930" y="994929"/>
              <a:ext cx="4843670" cy="5020834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829D55-9A7C-4A5A-B488-B4C7A2F9B61A}"/>
                </a:ext>
              </a:extLst>
            </p:cNvPr>
            <p:cNvSpPr txBox="1"/>
            <p:nvPr/>
          </p:nvSpPr>
          <p:spPr>
            <a:xfrm>
              <a:off x="8749761" y="6054094"/>
              <a:ext cx="1885137" cy="3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b="1" i="0" u="none" baseline="0" dirty="0"/>
                <a:t>Neutre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CE8A5D-C026-412C-9184-5D758BE062BE}"/>
                </a:ext>
              </a:extLst>
            </p:cNvPr>
            <p:cNvSpPr txBox="1"/>
            <p:nvPr/>
          </p:nvSpPr>
          <p:spPr>
            <a:xfrm>
              <a:off x="10348693" y="999565"/>
              <a:ext cx="1885137" cy="3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b="1" i="0" u="none" baseline="0" dirty="0"/>
                <a:t>Partisan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D309277-5090-4D65-9C2B-8D2B797F267F}"/>
                </a:ext>
              </a:extLst>
            </p:cNvPr>
            <p:cNvSpPr txBox="1"/>
            <p:nvPr/>
          </p:nvSpPr>
          <p:spPr>
            <a:xfrm>
              <a:off x="6865885" y="1041826"/>
              <a:ext cx="1885137" cy="3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b="1" i="0" u="none" baseline="0" dirty="0"/>
                <a:t>adversaire</a:t>
              </a:r>
              <a:endParaRPr lang="fr" b="1" i="0" u="none" baseline="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8930F44-4977-44E2-B278-9214962FE191}"/>
                </a:ext>
              </a:extLst>
            </p:cNvPr>
            <p:cNvSpPr txBox="1"/>
            <p:nvPr/>
          </p:nvSpPr>
          <p:spPr>
            <a:xfrm>
              <a:off x="8418768" y="2853441"/>
              <a:ext cx="13320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Parlementaires,</a:t>
              </a:r>
            </a:p>
            <a:p>
              <a:pPr algn="l" rtl="0"/>
              <a:r>
                <a:rPr lang="fr" sz="1400" b="0" i="0" u="none" baseline="0" dirty="0"/>
                <a:t>ministère des </a:t>
              </a:r>
              <a:r>
                <a:rPr lang="en-US" sz="1400" b="0" i="0" u="none" baseline="0" dirty="0"/>
                <a:t>F</a:t>
              </a:r>
              <a:r>
                <a:rPr lang="fr" sz="1400" b="0" i="0" u="none" baseline="0" dirty="0"/>
                <a:t>inances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5BF1AFD-852D-410D-8995-A373A457C731}"/>
                </a:ext>
              </a:extLst>
            </p:cNvPr>
            <p:cNvSpPr txBox="1"/>
            <p:nvPr/>
          </p:nvSpPr>
          <p:spPr>
            <a:xfrm>
              <a:off x="9292183" y="3738869"/>
              <a:ext cx="1136506" cy="526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/>
                <a:t>Cabinet du président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54A180-8667-499B-8AD3-97BE08B2BD20}"/>
                </a:ext>
              </a:extLst>
            </p:cNvPr>
            <p:cNvSpPr txBox="1"/>
            <p:nvPr/>
          </p:nvSpPr>
          <p:spPr>
            <a:xfrm>
              <a:off x="9786581" y="2825309"/>
              <a:ext cx="12200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Ministères de l’</a:t>
              </a:r>
              <a:r>
                <a:rPr lang="en-US" sz="1400" b="0" i="0" u="none" baseline="0" dirty="0"/>
                <a:t>A</a:t>
              </a:r>
              <a:r>
                <a:rPr lang="fr" sz="1400" b="0" i="0" u="none" baseline="0" dirty="0"/>
                <a:t>griculture, de l’Industrie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F3F29F-2920-4219-8283-89C0D996390E}"/>
                </a:ext>
              </a:extLst>
            </p:cNvPr>
            <p:cNvSpPr txBox="1"/>
            <p:nvPr/>
          </p:nvSpPr>
          <p:spPr>
            <a:xfrm>
              <a:off x="7856425" y="2991423"/>
              <a:ext cx="1136506" cy="309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OSC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44BCCC-AD64-4635-895A-41863EBD3C45}"/>
                </a:ext>
              </a:extLst>
            </p:cNvPr>
            <p:cNvSpPr txBox="1"/>
            <p:nvPr/>
          </p:nvSpPr>
          <p:spPr>
            <a:xfrm>
              <a:off x="7191877" y="2898640"/>
              <a:ext cx="15305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Équité </a:t>
              </a:r>
            </a:p>
            <a:p>
              <a:r>
                <a:rPr lang="fr-FR" sz="1400" dirty="0"/>
                <a:t>spatiale </a:t>
              </a:r>
              <a:endParaRPr lang="fr-FR" sz="1400" b="0" i="0" u="none" baseline="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B471D5-06EF-4CE0-AB93-27D1F294CCCE}"/>
                </a:ext>
              </a:extLst>
            </p:cNvPr>
            <p:cNvSpPr txBox="1"/>
            <p:nvPr/>
          </p:nvSpPr>
          <p:spPr>
            <a:xfrm>
              <a:off x="8676417" y="2193487"/>
              <a:ext cx="1932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b="0" i="1" u="none" baseline="0" dirty="0">
                  <a:solidFill>
                    <a:srgbClr val="0070C0"/>
                  </a:solidFill>
                </a:rPr>
                <a:t>Pouvoir de décision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596596-F972-4185-90CF-D5753B720BBE}"/>
                </a:ext>
              </a:extLst>
            </p:cNvPr>
            <p:cNvSpPr txBox="1"/>
            <p:nvPr/>
          </p:nvSpPr>
          <p:spPr>
            <a:xfrm>
              <a:off x="8846149" y="4820848"/>
              <a:ext cx="1692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" b="0" i="1" u="none" baseline="0" dirty="0">
                  <a:solidFill>
                    <a:srgbClr val="0070C0"/>
                  </a:solidFill>
                </a:rPr>
                <a:t>Pouvoir d’influence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6DAC5B9-96CB-44C4-94A0-F7AB5DD849E3}"/>
                </a:ext>
              </a:extLst>
            </p:cNvPr>
            <p:cNvSpPr txBox="1"/>
            <p:nvPr/>
          </p:nvSpPr>
          <p:spPr>
            <a:xfrm>
              <a:off x="8766829" y="1069387"/>
              <a:ext cx="1853521" cy="37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b="0" i="1" u="none" baseline="0" dirty="0">
                  <a:solidFill>
                    <a:srgbClr val="0070C0"/>
                  </a:solidFill>
                </a:rPr>
                <a:t>Pouvoir invisible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C64F14-8E6E-42DB-A718-61A8F3DD15E9}"/>
                </a:ext>
              </a:extLst>
            </p:cNvPr>
            <p:cNvSpPr txBox="1"/>
            <p:nvPr/>
          </p:nvSpPr>
          <p:spPr>
            <a:xfrm>
              <a:off x="8206507" y="4520907"/>
              <a:ext cx="10561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1" u="none" baseline="0" dirty="0"/>
                <a:t>Dirigeants des partis</a:t>
              </a:r>
              <a:endParaRPr lang="fr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698C18-71AF-48B5-8E12-C69D8017AA66}"/>
                </a:ext>
              </a:extLst>
            </p:cNvPr>
            <p:cNvSpPr txBox="1"/>
            <p:nvPr/>
          </p:nvSpPr>
          <p:spPr>
            <a:xfrm>
              <a:off x="10170044" y="4679398"/>
              <a:ext cx="963419" cy="306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Donateurs</a:t>
              </a:r>
              <a:endParaRPr lang="fr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31C11B-034D-4AF1-B434-3F3797993AF4}"/>
                </a:ext>
              </a:extLst>
            </p:cNvPr>
            <p:cNvSpPr txBox="1"/>
            <p:nvPr/>
          </p:nvSpPr>
          <p:spPr>
            <a:xfrm>
              <a:off x="9606364" y="1540298"/>
              <a:ext cx="128622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Investisseurs commerciaux</a:t>
              </a:r>
            </a:p>
            <a:p>
              <a:endParaRPr lang="fr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178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30"/>
    </mc:Choice>
    <mc:Fallback xmlns="">
      <p:transition spd="slow" advTm="144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65902-A6C0-4AC0-95AD-794F44C7A23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fr" b="1" i="0" u="none" baseline="0" dirty="0"/>
              <a:t>Élaborer une stratégie de sensibilisation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A5455-8993-488A-97C2-2EF4C8F8CAE4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40633" y="1288910"/>
            <a:ext cx="2438400" cy="5157403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fr" sz="2000" b="0" i="0" u="none" baseline="0" dirty="0"/>
              <a:t>L’identification du paysage des politiques et des intérêts des décideurs politiques fournit des indications sur la manière d’entreprendre et de promouvoir la recherche</a:t>
            </a:r>
          </a:p>
          <a:p>
            <a:pPr marL="457200" lvl="1" indent="0" algn="l" rtl="0">
              <a:buNone/>
            </a:pPr>
            <a:endParaRPr lang="fr" sz="2000" dirty="0"/>
          </a:p>
          <a:p>
            <a:pPr marL="0" indent="0">
              <a:buNone/>
            </a:pPr>
            <a:r>
              <a:rPr lang="fr" sz="2000" b="0" i="0" u="none" baseline="0" dirty="0"/>
              <a:t>Les stratégies de sensibilisation doivent être régulièrement revues afin de garantir les progrès et de </a:t>
            </a:r>
            <a:r>
              <a:rPr lang="fr-FR" sz="2000" dirty="0"/>
              <a:t>corriger</a:t>
            </a:r>
            <a:r>
              <a:rPr lang="en-US" sz="2000" dirty="0"/>
              <a:t> le cap</a:t>
            </a:r>
            <a:endParaRPr lang="fr" sz="2000" b="0" i="0" u="none" baseline="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9E70DC0-CBD5-45DB-95F9-81BE4EFC534D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57646514"/>
              </p:ext>
            </p:extLst>
          </p:nvPr>
        </p:nvGraphicFramePr>
        <p:xfrm>
          <a:off x="2839453" y="829120"/>
          <a:ext cx="8871284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989">
                  <a:extLst>
                    <a:ext uri="{9D8B030D-6E8A-4147-A177-3AD203B41FA5}">
                      <a16:colId xmlns:a16="http://schemas.microsoft.com/office/drawing/2014/main" val="2500125417"/>
                    </a:ext>
                  </a:extLst>
                </a:gridCol>
                <a:gridCol w="4684295">
                  <a:extLst>
                    <a:ext uri="{9D8B030D-6E8A-4147-A177-3AD203B41FA5}">
                      <a16:colId xmlns:a16="http://schemas.microsoft.com/office/drawing/2014/main" val="3438261590"/>
                    </a:ext>
                  </a:extLst>
                </a:gridCol>
              </a:tblGrid>
              <a:tr h="397094">
                <a:tc>
                  <a:txBody>
                    <a:bodyPr/>
                    <a:lstStyle/>
                    <a:p>
                      <a:pPr algn="l" rtl="0"/>
                      <a:r>
                        <a:rPr lang="fr" sz="2000" b="1" i="0" u="none" baseline="0" dirty="0"/>
                        <a:t>Questions pour une stratégie de sensibilisation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r" sz="2000" b="1" i="0" u="none" baseline="0"/>
                        <a:t>Exemples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406238"/>
                  </a:ext>
                </a:extLst>
              </a:tr>
              <a:tr h="881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À qui accorder la priorité dans la sensibilisation à la recherche et pourquoi ? </a:t>
                      </a:r>
                    </a:p>
                    <a:p>
                      <a:endParaRPr lang="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Les interventions en matière de politique comportementale peuvent bénéficier d’une sensibilisation des OSC tandis que les politiques d'investissement public nécessitent une sensibilisation au niveau ministériel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46331"/>
                  </a:ext>
                </a:extLst>
              </a:tr>
              <a:tr h="881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À quel moment du processus de recherche faut-il engager les acteurs et institutions prioritaires ?</a:t>
                      </a:r>
                    </a:p>
                    <a:p>
                      <a:endParaRPr lang="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Examen des « espaces d'engagement » ainsi que des calendriers budgétaire, législatif et électoral et d'autres événements majeurs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134558"/>
                  </a:ext>
                </a:extLst>
              </a:tr>
              <a:tr h="881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Des récits et techniques de cadrage différents sont-ils nécessaires pour susciter l'intérêt politique ?</a:t>
                      </a:r>
                    </a:p>
                    <a:p>
                      <a:endParaRPr lang="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« L'enrichissement des aliments est un moyen rentable de remédier aux carences en vitamine A » par rapport à « L'accès à des aliments sains devrait être un droit de l'homme »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32152"/>
                  </a:ext>
                </a:extLst>
              </a:tr>
              <a:tr h="881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Quelles sont les modalités les plus adaptées pour attirer l'intérêt, </a:t>
                      </a:r>
                      <a:r>
                        <a:rPr lang="fr-FR" sz="1800" b="0" i="0" u="none" baseline="0" dirty="0"/>
                        <a:t>compte tenu </a:t>
                      </a:r>
                      <a:r>
                        <a:rPr lang="fr-BE" sz="1800" b="0" i="0" u="none" baseline="0" dirty="0"/>
                        <a:t>des contraintes de ressources institutionnelles, techniques et logistiques</a:t>
                      </a:r>
                      <a:r>
                        <a:rPr lang="fr" sz="1800" b="0" i="0" u="none" baseline="0" dirty="0"/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800" b="0" i="0" u="none" baseline="0" dirty="0"/>
                        <a:t>Séances d'information et séminaires politiques classiques par rapport à </a:t>
                      </a:r>
                      <a:r>
                        <a:rPr lang="fr-FR" sz="1800" b="0" i="0" u="none" baseline="0" dirty="0"/>
                        <a:t>création conjointe de recherches</a:t>
                      </a:r>
                      <a:r>
                        <a:rPr lang="fr" sz="1800" b="0" i="0" u="none" baseline="0" dirty="0"/>
                        <a:t> avec des décideurs politiques et des partenaires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06276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6121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62"/>
    </mc:Choice>
    <mc:Fallback xmlns="">
      <p:transition spd="slow" advTm="17316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33F8-B59A-467F-93CC-EF3DD54F339E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fr" sz="4900" b="1" i="0" u="none" baseline="0" dirty="0"/>
              <a:t>Conclusions</a:t>
            </a:r>
            <a:endParaRPr lang="f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E623F-EBC3-40F3-9DF1-0ABD5730BF36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9935" y="1308574"/>
            <a:ext cx="7597588" cy="5617284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fr" sz="2400" b="0" i="0" u="none" baseline="0" dirty="0"/>
              <a:t>L’influence sur les politiques est souvent un travail de longue haleine, fondé sur la crédibilité et les efforts de multiples champions et chercheurs </a:t>
            </a:r>
            <a:r>
              <a:rPr lang="fr-FR" sz="2400" b="0" i="0" u="none" baseline="0" dirty="0"/>
              <a:t>œuvrant en faveur des </a:t>
            </a:r>
            <a:r>
              <a:rPr lang="fr" sz="2400" b="0" i="0" u="none" baseline="0" dirty="0"/>
              <a:t>mêmes objectifs</a:t>
            </a:r>
          </a:p>
          <a:p>
            <a:pPr marL="0" indent="0" algn="l" rtl="0">
              <a:buNone/>
            </a:pPr>
            <a:endParaRPr lang="fr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400" dirty="0"/>
              <a:t>Les analyses appliquées ne peuvent pas toutes avoir un impact significatif sur les politiques, et de nombreux facteurs échappent à notre contrôle </a:t>
            </a:r>
          </a:p>
          <a:p>
            <a:pPr marL="0" indent="0" algn="l" rtl="0">
              <a:buNone/>
            </a:pPr>
            <a:endParaRPr lang="fr" sz="2400" dirty="0"/>
          </a:p>
          <a:p>
            <a:pPr algn="l" rtl="0">
              <a:buFont typeface="Wingdings" panose="05000000000000000000" pitchFamily="2" charset="2"/>
              <a:buChar char="§"/>
            </a:pPr>
            <a:r>
              <a:rPr lang="fr" sz="2400" b="0" i="0" u="none" baseline="0" dirty="0"/>
              <a:t>Toutefois, en </a:t>
            </a:r>
            <a:r>
              <a:rPr lang="fr" sz="2400" b="1" i="0" u="none" baseline="0" dirty="0"/>
              <a:t>étant intentionnel</a:t>
            </a:r>
            <a:r>
              <a:rPr lang="en-US" sz="2400" b="1" i="0" u="none" baseline="0" dirty="0"/>
              <a:t>s </a:t>
            </a:r>
            <a:r>
              <a:rPr lang="fr" sz="2400" b="1" i="0" u="none" baseline="0" dirty="0"/>
              <a:t>sur les objectifs </a:t>
            </a:r>
            <a:r>
              <a:rPr lang="fr" sz="2400" b="0" i="0" u="none" baseline="0" dirty="0"/>
              <a:t>de notre travail et en restant </a:t>
            </a:r>
            <a:r>
              <a:rPr lang="fr" sz="2400" b="1" i="0" u="none" baseline="0" dirty="0"/>
              <a:t>informé</a:t>
            </a:r>
            <a:r>
              <a:rPr lang="en-US" sz="2400" b="1" i="0" u="none" baseline="0" dirty="0"/>
              <a:t>s </a:t>
            </a:r>
            <a:r>
              <a:rPr lang="fr" sz="2400" b="1" i="0" u="none" baseline="0" dirty="0"/>
              <a:t>sur </a:t>
            </a:r>
            <a:r>
              <a:rPr lang="en-US" sz="2400" b="1" i="0" u="none" baseline="0" dirty="0"/>
              <a:t>l</a:t>
            </a:r>
            <a:r>
              <a:rPr lang="fr" sz="2400" b="1" i="0" u="none" baseline="0" dirty="0"/>
              <a:t>’univers des politiques </a:t>
            </a:r>
            <a:r>
              <a:rPr lang="fr" sz="2400" b="0" i="0" u="none" baseline="0" dirty="0"/>
              <a:t>dans lequel nous opérons, nous augmentons la probabilité de faire évoluer notre recherche vers une plus grande pertinence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69719-D306-4DC7-82F5-8E27E94DE1E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37614" y="1954418"/>
            <a:ext cx="3215571" cy="224954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B462F-D18B-43DC-BF6E-1BD3C900326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9"/>
          <a:srcRect l="5684"/>
          <a:stretch/>
        </p:blipFill>
        <p:spPr>
          <a:xfrm>
            <a:off x="8337614" y="4239823"/>
            <a:ext cx="3215571" cy="2508229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A383A-115D-4BE6-B39D-1E03F0F88E1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213558" y="721895"/>
            <a:ext cx="3556370" cy="1196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fr" b="1" i="0" u="none" baseline="0" dirty="0"/>
              <a:t>La recherche a éclairé les réformes du programme de </a:t>
            </a:r>
            <a:r>
              <a:rPr lang="fr-FR" b="1" i="0" u="none" baseline="0" dirty="0"/>
              <a:t>filet de sécurité </a:t>
            </a:r>
            <a:r>
              <a:rPr lang="fr" b="1" i="0" u="none" baseline="0" dirty="0"/>
              <a:t>en Éthiopie et du système de production en Tanzanie</a:t>
            </a:r>
            <a:endParaRPr lang="fr" b="1" dirty="0"/>
          </a:p>
        </p:txBody>
      </p:sp>
    </p:spTree>
    <p:extLst>
      <p:ext uri="{BB962C8B-B14F-4D97-AF65-F5344CB8AC3E}">
        <p14:creationId xmlns:p14="http://schemas.microsoft.com/office/powerpoint/2010/main" val="32674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26"/>
    </mc:Choice>
    <mc:Fallback xmlns="">
      <p:transition spd="slow" advTm="5212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B4C2-0B36-4D75-9520-403B4A35E31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fr" b="1" i="0" u="none" baseline="0" dirty="0"/>
              <a:t>Pour en savoir plus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8CF5-CF5F-4461-A6B3-F5DEF923E264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l" rtl="0"/>
            <a:r>
              <a:rPr lang="fr" sz="2000" b="0" i="0" u="none" baseline="0" dirty="0"/>
              <a:t>Field, P., R. Gauld et M. Lawrence. 2012. “Evidence-informed health policy: the crucial role of advocacy.” </a:t>
            </a:r>
            <a:r>
              <a:rPr lang="fr" sz="2000" b="0" i="1" u="none" baseline="0" dirty="0"/>
              <a:t>The International Journal of Clinical Practice, </a:t>
            </a:r>
            <a:r>
              <a:rPr lang="fr" sz="2000" b="0" i="0" u="none" baseline="0" dirty="0"/>
              <a:t>Vol.66(4):337-341. </a:t>
            </a:r>
          </a:p>
          <a:p>
            <a:pPr algn="l" rtl="0"/>
            <a:r>
              <a:rPr lang="fr" sz="2000" b="0" i="0" u="none" baseline="0" dirty="0"/>
              <a:t>Gaventa, J. et Jethro Pettit. 2010. “Power and Participation,” chapter in </a:t>
            </a:r>
            <a:r>
              <a:rPr lang="fr" sz="2000" b="0" i="1" u="none" baseline="0" dirty="0"/>
              <a:t>Political and Civic Leadership: A Reference Handbook. </a:t>
            </a:r>
            <a:r>
              <a:rPr lang="fr" sz="2000" b="0" i="0" u="none" baseline="0" dirty="0"/>
              <a:t>Thousand Oaks, NY : SAGE Publications, </a:t>
            </a:r>
            <a:r>
              <a:rPr lang="fr-FR" sz="2000" b="0" i="0" u="none" baseline="0" dirty="0"/>
              <a:t>i</a:t>
            </a:r>
            <a:r>
              <a:rPr lang="fr" sz="2000" b="0" i="0" u="none" baseline="0" dirty="0"/>
              <a:t>nc.  </a:t>
            </a:r>
          </a:p>
          <a:p>
            <a:pPr lvl="1" algn="l" rtl="0"/>
            <a:r>
              <a:rPr lang="fr" sz="1600" b="0" i="0" u="none" baseline="0" dirty="0"/>
              <a:t>Voir également </a:t>
            </a:r>
            <a:r>
              <a:rPr lang="fr" sz="1600" b="0" i="1" u="none" baseline="0" dirty="0"/>
              <a:t>IDS Power Cube Resources </a:t>
            </a:r>
            <a:r>
              <a:rPr lang="fr" sz="1600" b="0" i="0" u="none" baseline="0" dirty="0"/>
              <a:t>sur : </a:t>
            </a:r>
            <a:r>
              <a:rPr lang="fr" sz="1600" b="0" i="0" u="none" baseline="0" dirty="0">
                <a:hlinkClick r:id="rId5"/>
              </a:rPr>
              <a:t>https://www.powercube.net/analyse-power/what-is-the-powercube/</a:t>
            </a:r>
            <a:endParaRPr lang="fr" sz="1600" dirty="0"/>
          </a:p>
          <a:p>
            <a:pPr algn="l" rtl="0"/>
            <a:r>
              <a:rPr lang="fr" sz="2000" b="0" i="0" u="none" baseline="0" dirty="0"/>
              <a:t>Mockshell, J. et R. Birner. 2020. “Who has the better story? On the narrative foundations of agricultural development dichotomies,” </a:t>
            </a:r>
            <a:r>
              <a:rPr lang="fr" sz="2000" b="0" i="1" u="none" baseline="0" dirty="0"/>
              <a:t>World Development. </a:t>
            </a:r>
            <a:r>
              <a:rPr lang="fr" sz="2000" b="0" i="0" u="none" baseline="0" dirty="0"/>
              <a:t>Vol. 135 : </a:t>
            </a:r>
            <a:r>
              <a:rPr lang="fr" sz="2000" b="0" i="0" u="none" baseline="0" dirty="0">
                <a:hlinkClick r:id="rId6"/>
              </a:rPr>
              <a:t>https://doi.org/10.1016/j.worlddev.2020.105043</a:t>
            </a:r>
            <a:r>
              <a:rPr lang="fr" sz="2000" b="0" i="0" u="none" baseline="0" dirty="0"/>
              <a:t> </a:t>
            </a:r>
          </a:p>
          <a:p>
            <a:pPr algn="l" rtl="0"/>
            <a:r>
              <a:rPr lang="fr" sz="2000" b="0" i="0" u="none" baseline="0" dirty="0"/>
              <a:t>Resnick, D., S. Haggblade, S. Babu, S. Hendriks et D. Mather. 2018. “The Kaleidoscope Model of Policy Change:  Applications to food security policy change in Zambia,” </a:t>
            </a:r>
            <a:r>
              <a:rPr lang="fr" sz="2000" b="0" i="1" u="none" baseline="0" dirty="0"/>
              <a:t>World Development. </a:t>
            </a:r>
            <a:r>
              <a:rPr lang="fr" sz="2000" b="0" i="0" u="none" baseline="0" dirty="0"/>
              <a:t>Vol. 109 : 101-120. </a:t>
            </a:r>
            <a:r>
              <a:rPr lang="fr" sz="2000" b="0" i="0" u="none" baseline="0" dirty="0">
                <a:hlinkClick r:id="rId7"/>
              </a:rPr>
              <a:t>https://doi.org/10.1016/j.worlddev.2018.04.004</a:t>
            </a:r>
            <a:endParaRPr lang="fr" sz="2000" dirty="0"/>
          </a:p>
          <a:p>
            <a:pPr algn="l" rtl="0"/>
            <a:r>
              <a:rPr lang="fr" sz="2000" b="0" i="0" u="none" baseline="0" dirty="0"/>
              <a:t>Whitfield, S. 2012. “Evidence-based agricultural policy in Africa: Critical reflection on an emergent discourse.” </a:t>
            </a:r>
            <a:r>
              <a:rPr lang="fr" sz="2000" b="0" i="1" u="none" baseline="0" dirty="0"/>
              <a:t>Outlook on Agriculture, </a:t>
            </a:r>
            <a:r>
              <a:rPr lang="fr" sz="2000" b="0" i="0" u="none" baseline="0" dirty="0"/>
              <a:t>Vol.41(4) : 249-256. </a:t>
            </a:r>
          </a:p>
        </p:txBody>
      </p:sp>
    </p:spTree>
    <p:extLst>
      <p:ext uri="{BB962C8B-B14F-4D97-AF65-F5344CB8AC3E}">
        <p14:creationId xmlns:p14="http://schemas.microsoft.com/office/powerpoint/2010/main" val="314071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40"/>
    </mc:Choice>
    <mc:Fallback xmlns="">
      <p:transition spd="slow" advTm="1334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3AD0A-E068-4B30-BF27-873EA8CA651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62311" y="293298"/>
            <a:ext cx="11695218" cy="837347"/>
          </a:xfrm>
        </p:spPr>
        <p:txBody>
          <a:bodyPr>
            <a:noAutofit/>
          </a:bodyPr>
          <a:lstStyle/>
          <a:p>
            <a:pPr algn="l" rtl="0"/>
            <a:r>
              <a:rPr lang="fr" sz="4000" b="1" i="0" u="none" baseline="0" dirty="0"/>
              <a:t>L’élaboration de politiques fondées sur </a:t>
            </a:r>
            <a:r>
              <a:rPr lang="fr-BE" sz="4000" b="1" dirty="0"/>
              <a:t>des faits </a:t>
            </a:r>
            <a:r>
              <a:rPr lang="fr" sz="4000" b="1" i="0" u="none" baseline="0" dirty="0"/>
              <a:t>est une règle d’or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51F21-80E3-4AF9-90F1-E0428DDF2ACA}"/>
              </a:ext>
            </a:extLst>
          </p:cNvPr>
          <p:cNvSpPr txBox="1"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62310" y="1430900"/>
            <a:ext cx="8315524" cy="5255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Wingdings" panose="05000000000000000000" pitchFamily="2" charset="2"/>
              <a:buChar char="§"/>
            </a:pPr>
            <a:r>
              <a:rPr lang="fr" sz="2300" dirty="0"/>
              <a:t>« </a:t>
            </a:r>
            <a:r>
              <a:rPr lang="fr" sz="2300" b="0" i="0" u="none" baseline="0" dirty="0"/>
              <a:t>Nous renouvelons notre engagement en faveur des valeurs et des principes fondamentaux qui définissent le PDDAA, dont entre autres :... l’application des principes de </a:t>
            </a:r>
            <a:r>
              <a:rPr lang="fr" sz="2300" b="1" i="0" u="none" baseline="0" dirty="0"/>
              <a:t>planification concrète</a:t>
            </a:r>
            <a:r>
              <a:rPr lang="fr" sz="2300" b="0" i="0" u="none" baseline="0" dirty="0"/>
              <a:t>, d’efficacité politique, de dialogue, d’évaluation et de responsabilité » </a:t>
            </a:r>
            <a:r>
              <a:rPr lang="fr" sz="1800" i="1" dirty="0">
                <a:solidFill>
                  <a:schemeClr val="bg1">
                    <a:lumMod val="65000"/>
                  </a:schemeClr>
                </a:solidFill>
              </a:rPr>
              <a:t>(Déclaration de Malabo, Union africaine)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" sz="2300" b="0" i="0" u="none" baseline="0" dirty="0"/>
              <a:t>« En tant qu’économiste en chef du Bureau des affaires étrangères, du Commonwealth et du développement (FCDO), je suis passionnée par l’appui à </a:t>
            </a:r>
            <a:r>
              <a:rPr lang="fr" sz="2300" b="1" i="0" u="none" baseline="0" dirty="0"/>
              <a:t>l’élaboration de politiques </a:t>
            </a:r>
            <a:r>
              <a:rPr lang="fr-FR" sz="2300" b="1" dirty="0"/>
              <a:t>fondées sur des faits</a:t>
            </a:r>
            <a:r>
              <a:rPr lang="fr" sz="2300" b="0" i="0" u="none" baseline="0" dirty="0"/>
              <a:t> » </a:t>
            </a:r>
            <a:r>
              <a:rPr lang="fr" sz="1800" i="1" dirty="0">
                <a:solidFill>
                  <a:schemeClr val="bg1">
                    <a:lumMod val="65000"/>
                  </a:schemeClr>
                </a:solidFill>
              </a:rPr>
              <a:t>(Rachel Glennerster, FCDO) </a:t>
            </a:r>
          </a:p>
          <a:p>
            <a:pPr algn="l" rtl="0">
              <a:buFont typeface="Wingdings" panose="05000000000000000000" pitchFamily="2" charset="2"/>
              <a:buChar char="§"/>
              <a:tabLst>
                <a:tab pos="1087438" algn="l"/>
              </a:tabLst>
            </a:pPr>
            <a:r>
              <a:rPr lang="fr" sz="2300" b="0" i="0" u="none" baseline="0" dirty="0"/>
              <a:t>« L’USAID exige que des faits viennent éclairer les choix dans les stratégies des pays et appuient la conception des projets et des activités » </a:t>
            </a:r>
            <a:r>
              <a:rPr lang="fr" sz="1800" i="1" dirty="0">
                <a:solidFill>
                  <a:schemeClr val="bg1">
                    <a:lumMod val="65000"/>
                  </a:schemeClr>
                </a:solidFill>
              </a:rPr>
              <a:t>(Agence américaine pour le développement international)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2300" dirty="0"/>
              <a:t>« Nous investissons dans l’assistance technique à </a:t>
            </a:r>
            <a:r>
              <a:rPr lang="fr-FR" sz="2300" b="1" dirty="0"/>
              <a:t>l’élaboration des politiques fondées sur des faits </a:t>
            </a:r>
            <a:r>
              <a:rPr lang="fr-FR" sz="2300" dirty="0"/>
              <a:t>et à la réforme des politiques</a:t>
            </a:r>
            <a:r>
              <a:rPr lang="fr-FR" sz="1800" i="1" dirty="0">
                <a:solidFill>
                  <a:schemeClr val="bg1">
                    <a:lumMod val="65000"/>
                  </a:schemeClr>
                </a:solidFill>
              </a:rPr>
              <a:t> » </a:t>
            </a:r>
            <a:r>
              <a:rPr lang="fr" sz="1800" i="1" dirty="0">
                <a:solidFill>
                  <a:schemeClr val="bg1">
                    <a:lumMod val="65000"/>
                  </a:schemeClr>
                </a:solidFill>
              </a:rPr>
              <a:t>(Fondation Gates)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30EC7F-FF13-44DE-884F-BD325F0910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7"/>
          <a:srcRect l="2801" r="28207" b="27972"/>
          <a:stretch/>
        </p:blipFill>
        <p:spPr>
          <a:xfrm>
            <a:off x="8718174" y="1130646"/>
            <a:ext cx="2980765" cy="24175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1EAACB-56A4-4BAE-AB20-33D1AF21CE8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677834" y="3494372"/>
            <a:ext cx="29807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0" i="0" u="none" baseline="0" dirty="0"/>
              <a:t>L’élaboration de politiques fondées sur des faits implique que les décisions soient prises sans préjugés et sur la base de pratiques modèles « objectives</a:t>
            </a:r>
            <a:r>
              <a:rPr lang="fr" dirty="0"/>
              <a:t> »</a:t>
            </a:r>
            <a:r>
              <a:rPr lang="fr" b="0" i="0" u="none" baseline="0" dirty="0"/>
              <a:t> </a:t>
            </a:r>
            <a:r>
              <a:rPr lang="fr" i="1" dirty="0">
                <a:solidFill>
                  <a:schemeClr val="bg1">
                    <a:lumMod val="65000"/>
                  </a:schemeClr>
                </a:solidFill>
              </a:rPr>
              <a:t>(Whitfield, 2012)</a:t>
            </a:r>
          </a:p>
        </p:txBody>
      </p:sp>
    </p:spTree>
    <p:extLst>
      <p:ext uri="{BB962C8B-B14F-4D97-AF65-F5344CB8AC3E}">
        <p14:creationId xmlns:p14="http://schemas.microsoft.com/office/powerpoint/2010/main" val="32538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126"/>
    </mc:Choice>
    <mc:Fallback xmlns="">
      <p:transition spd="slow" advTm="791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F7FD-4FA3-40E0-8406-CB4D3C393BC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5344" y="282661"/>
            <a:ext cx="10515600" cy="718358"/>
          </a:xfrm>
        </p:spPr>
        <p:txBody>
          <a:bodyPr>
            <a:normAutofit/>
          </a:bodyPr>
          <a:lstStyle/>
          <a:p>
            <a:pPr algn="ctr" rtl="0"/>
            <a:r>
              <a:rPr lang="fr" b="1" i="0" u="none" baseline="0" dirty="0"/>
              <a:t>Chemin idéal de la recherche aux politiques </a:t>
            </a:r>
          </a:p>
        </p:txBody>
      </p:sp>
      <p:pic>
        <p:nvPicPr>
          <p:cNvPr id="7" name="Content Placeholder 6" descr="A picture containing shape&#10;&#10;Description automatically generated">
            <a:extLst>
              <a:ext uri="{FF2B5EF4-FFF2-40B4-BE49-F238E27FC236}">
                <a16:creationId xmlns:a16="http://schemas.microsoft.com/office/drawing/2014/main" id="{F4755B4D-E5E1-4D60-B573-78F469897BB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8" y="2710039"/>
            <a:ext cx="2528886" cy="2528886"/>
          </a:xfr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34A3414E-5D17-4CB5-9777-D498E31C52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803" y="2498167"/>
            <a:ext cx="2637639" cy="3058573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9784A9F0-6B63-40B7-B23A-9BF0D5BE34C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37" y="1783060"/>
            <a:ext cx="3975981" cy="39759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6A63B5D-B784-4F94-BF7C-ABB5FB015AC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35980" y="5146645"/>
            <a:ext cx="17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0" i="0" u="none" baseline="0" dirty="0"/>
              <a:t>Une recherche de qualité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9C15D-6283-4D54-B51B-59CC3106BD1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360214" y="5192812"/>
            <a:ext cx="174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0" i="0" u="none" baseline="0"/>
              <a:t>Des décideurs éclairés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ABC0CC-E66E-47A1-8091-3D8CF255D5D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703266" y="5238925"/>
            <a:ext cx="180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b="0" i="0" u="none" baseline="0" dirty="0"/>
              <a:t>Une influence sur les politiques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258053-BA63-4047-8129-6DFC9A80D1D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3233956" y="3636628"/>
            <a:ext cx="1539380" cy="738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81752FE-C5BB-4EC2-A21B-B9DD231E323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18666" y="3658337"/>
            <a:ext cx="1539380" cy="738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46060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29"/>
    </mc:Choice>
    <mc:Fallback xmlns="">
      <p:transition spd="slow" advTm="2342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F7FD-4FA3-40E0-8406-CB4D3C393BC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05344" y="282661"/>
            <a:ext cx="10515600" cy="718358"/>
          </a:xfrm>
        </p:spPr>
        <p:txBody>
          <a:bodyPr>
            <a:normAutofit/>
          </a:bodyPr>
          <a:lstStyle/>
          <a:p>
            <a:pPr algn="ctr" rtl="0"/>
            <a:r>
              <a:rPr lang="fr" b="1" i="0" u="none" baseline="0" dirty="0"/>
              <a:t>Chemin réaliste de la recherche aux politiques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1EE42D-8574-4605-A9CC-F746691754B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386583" y="2763527"/>
            <a:ext cx="2400979" cy="2037952"/>
            <a:chOff x="4148816" y="1983781"/>
            <a:chExt cx="5058625" cy="3975980"/>
          </a:xfrm>
        </p:grpSpPr>
        <p:pic>
          <p:nvPicPr>
            <p:cNvPr id="13" name="Picture 1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784A9F0-6B63-40B7-B23A-9BF0D5BE3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3029" y="1983781"/>
              <a:ext cx="3975981" cy="397598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89C15D-6283-4D54-B51B-59CC3106BD19}"/>
                </a:ext>
              </a:extLst>
            </p:cNvPr>
            <p:cNvSpPr txBox="1"/>
            <p:nvPr/>
          </p:nvSpPr>
          <p:spPr>
            <a:xfrm>
              <a:off x="4148816" y="5223446"/>
              <a:ext cx="5058625" cy="60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/>
                <a:t>Des décideurs éclairés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60E950F-A778-4699-9F72-C8A2A70F3AC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684603" y="1454736"/>
            <a:ext cx="1926543" cy="2317041"/>
            <a:chOff x="9021335" y="3168355"/>
            <a:chExt cx="3190913" cy="4005045"/>
          </a:xfrm>
        </p:grpSpPr>
        <p:pic>
          <p:nvPicPr>
            <p:cNvPr id="9" name="Picture 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34A3414E-5D17-4CB5-9777-D498E31C5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1335" y="3168355"/>
              <a:ext cx="2637639" cy="305857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ABC0CC-E66E-47A1-8091-3D8CF255D5DB}"/>
                </a:ext>
              </a:extLst>
            </p:cNvPr>
            <p:cNvSpPr txBox="1"/>
            <p:nvPr/>
          </p:nvSpPr>
          <p:spPr>
            <a:xfrm>
              <a:off x="9452923" y="5611066"/>
              <a:ext cx="2759325" cy="1562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-FR" sz="1400" b="0" i="0" u="none" baseline="0" dirty="0"/>
                <a:t>Une i</a:t>
              </a:r>
              <a:r>
                <a:rPr lang="fr" sz="1400" b="0" i="0" u="none" baseline="0" dirty="0"/>
                <a:t>nfluence sur les politiques 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14107CD-2210-49CC-9273-82FC6786D91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3214693" y="4711581"/>
            <a:ext cx="1995881" cy="2002937"/>
            <a:chOff x="3214693" y="4711581"/>
            <a:chExt cx="1995881" cy="2002937"/>
          </a:xfrm>
        </p:grpSpPr>
        <p:pic>
          <p:nvPicPr>
            <p:cNvPr id="29" name="Picture 2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FBF6CD62-C2ED-4CF1-ADDF-91F2A75ED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693" y="4711581"/>
              <a:ext cx="1995881" cy="199588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1AC46DD-79AF-44E2-839C-FB32F8F383CF}"/>
                </a:ext>
              </a:extLst>
            </p:cNvPr>
            <p:cNvSpPr txBox="1"/>
            <p:nvPr/>
          </p:nvSpPr>
          <p:spPr>
            <a:xfrm rot="10800000" flipH="1" flipV="1">
              <a:off x="3537099" y="6191298"/>
              <a:ext cx="15287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L’idéologie des politiques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2C995B-A3AD-40F3-8AD2-550096483920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3121817" y="1500240"/>
            <a:ext cx="1836005" cy="1670659"/>
            <a:chOff x="3097856" y="1500550"/>
            <a:chExt cx="1836005" cy="1670659"/>
          </a:xfrm>
        </p:grpSpPr>
        <p:pic>
          <p:nvPicPr>
            <p:cNvPr id="32" name="Picture 3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10BFB010-6B05-4050-8FB4-202D1DE06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03" r="17925"/>
            <a:stretch/>
          </p:blipFill>
          <p:spPr>
            <a:xfrm>
              <a:off x="3097856" y="1500550"/>
              <a:ext cx="1547767" cy="167065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DA532A-B63C-41CC-BE43-C43DAA306EC8}"/>
                </a:ext>
              </a:extLst>
            </p:cNvPr>
            <p:cNvSpPr txBox="1"/>
            <p:nvPr/>
          </p:nvSpPr>
          <p:spPr>
            <a:xfrm>
              <a:off x="3386093" y="2634712"/>
              <a:ext cx="1547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Les préférences des donateurs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B7D9BF0-9A47-4DDA-A50B-42305C05B9E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927934" y="2937582"/>
            <a:ext cx="2696353" cy="2148512"/>
            <a:chOff x="1331610" y="2923367"/>
            <a:chExt cx="2512574" cy="214851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7B8EE6-5EAD-40F2-8EDB-BC74CF1569A6}"/>
                </a:ext>
              </a:extLst>
            </p:cNvPr>
            <p:cNvSpPr txBox="1"/>
            <p:nvPr/>
          </p:nvSpPr>
          <p:spPr>
            <a:xfrm>
              <a:off x="1421847" y="4548659"/>
              <a:ext cx="2422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dirty="0"/>
                <a:t>Les conclusion</a:t>
              </a:r>
              <a:r>
                <a:rPr lang="fr" sz="1400" b="0" i="0" u="none" baseline="0" dirty="0"/>
                <a:t>s d’autres chercheurs </a:t>
              </a:r>
            </a:p>
          </p:txBody>
        </p:sp>
        <p:pic>
          <p:nvPicPr>
            <p:cNvPr id="38" name="Picture 3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10296BB-2C5E-4FB9-AB28-4953D5AB8F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87" r="14086"/>
            <a:stretch/>
          </p:blipFill>
          <p:spPr>
            <a:xfrm>
              <a:off x="1331610" y="2923367"/>
              <a:ext cx="1951438" cy="19749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DB29B70-4589-4788-AC47-A2285383A661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404436" y="4771591"/>
            <a:ext cx="2329239" cy="1942927"/>
            <a:chOff x="7404436" y="4771591"/>
            <a:chExt cx="2329239" cy="1942927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4D0A2E-AEFB-4256-8491-85E2F34659F2}"/>
                </a:ext>
              </a:extLst>
            </p:cNvPr>
            <p:cNvSpPr txBox="1"/>
            <p:nvPr/>
          </p:nvSpPr>
          <p:spPr>
            <a:xfrm>
              <a:off x="7404436" y="6191298"/>
              <a:ext cx="23292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 dirty="0"/>
                <a:t>Les intérêts des élites politiques </a:t>
              </a:r>
            </a:p>
          </p:txBody>
        </p:sp>
        <p:pic>
          <p:nvPicPr>
            <p:cNvPr id="36" name="Picture 35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98D0A41-D9C8-4AEB-AF33-97C3CFB6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1407" y="4771591"/>
              <a:ext cx="1613771" cy="1613771"/>
            </a:xfrm>
            <a:prstGeom prst="rect">
              <a:avLst/>
            </a:prstGeom>
            <a:noFill/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4F3335F-1059-4E09-9A78-F339C1E41250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5518958" y="2702660"/>
            <a:ext cx="1818193" cy="2209822"/>
            <a:chOff x="5518958" y="2702660"/>
            <a:chExt cx="1818193" cy="220982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A63B5D-B784-4F94-BF7C-ABB5FB015AC6}"/>
                </a:ext>
              </a:extLst>
            </p:cNvPr>
            <p:cNvSpPr txBox="1"/>
            <p:nvPr/>
          </p:nvSpPr>
          <p:spPr>
            <a:xfrm>
              <a:off x="5592241" y="4557692"/>
              <a:ext cx="174491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400" b="0" i="0" u="none" baseline="0"/>
                <a:t>Une recherche de qualité</a:t>
              </a:r>
            </a:p>
          </p:txBody>
        </p:sp>
        <p:pic>
          <p:nvPicPr>
            <p:cNvPr id="53" name="Picture 5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E0582DB-1A71-440C-8102-75DA3DD340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0" t="4655" r="13613"/>
            <a:stretch/>
          </p:blipFill>
          <p:spPr>
            <a:xfrm>
              <a:off x="5518958" y="2702660"/>
              <a:ext cx="1676575" cy="2209822"/>
            </a:xfrm>
            <a:prstGeom prst="rect">
              <a:avLst/>
            </a:prstGeom>
          </p:spPr>
        </p:pic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902C93E-82A0-494B-B93B-7A78DBCEA446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975021" y="2029968"/>
            <a:ext cx="8412655" cy="3406235"/>
            <a:chOff x="1965785" y="2029968"/>
            <a:chExt cx="8412655" cy="3406235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7785AAF-71DD-4D49-B07A-66F11D874F21}"/>
                </a:ext>
              </a:extLst>
            </p:cNvPr>
            <p:cNvCxnSpPr>
              <a:cxnSpLocks/>
            </p:cNvCxnSpPr>
            <p:nvPr/>
          </p:nvCxnSpPr>
          <p:spPr>
            <a:xfrm>
              <a:off x="7004304" y="4027932"/>
              <a:ext cx="3319272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EC30715-E1F1-4E84-87CA-231424B4DB95}"/>
                </a:ext>
              </a:extLst>
            </p:cNvPr>
            <p:cNvCxnSpPr>
              <a:cxnSpLocks/>
            </p:cNvCxnSpPr>
            <p:nvPr/>
          </p:nvCxnSpPr>
          <p:spPr>
            <a:xfrm>
              <a:off x="7004304" y="4057949"/>
              <a:ext cx="896750" cy="97787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1FC03B6-333D-42DC-A7D3-F34514A5F9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4304" y="2856051"/>
              <a:ext cx="989808" cy="1171881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8F28EBB-221F-464C-8982-17B6295D8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0330" y="4029667"/>
              <a:ext cx="2561911" cy="14993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89F4CF-F7BB-4A70-A5AD-F754C53A4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5327" y="4078613"/>
              <a:ext cx="942276" cy="1121624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B405623-0E63-4B6C-8E7E-92FCF129CFD6}"/>
                </a:ext>
              </a:extLst>
            </p:cNvPr>
            <p:cNvCxnSpPr>
              <a:cxnSpLocks/>
            </p:cNvCxnSpPr>
            <p:nvPr/>
          </p:nvCxnSpPr>
          <p:spPr>
            <a:xfrm>
              <a:off x="4605327" y="2946741"/>
              <a:ext cx="945791" cy="1041239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342405D-E72E-432B-932A-93C4B2518F34}"/>
                </a:ext>
              </a:extLst>
            </p:cNvPr>
            <p:cNvCxnSpPr>
              <a:cxnSpLocks/>
            </p:cNvCxnSpPr>
            <p:nvPr/>
          </p:nvCxnSpPr>
          <p:spPr>
            <a:xfrm>
              <a:off x="4669584" y="5430696"/>
              <a:ext cx="3074791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8B863F8-B868-4177-A560-8D25CDA829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05367" y="4731846"/>
              <a:ext cx="1473073" cy="70435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2728FFE-0A11-43E1-BB1C-A2658044F191}"/>
                </a:ext>
              </a:extLst>
            </p:cNvPr>
            <p:cNvCxnSpPr>
              <a:cxnSpLocks/>
            </p:cNvCxnSpPr>
            <p:nvPr/>
          </p:nvCxnSpPr>
          <p:spPr>
            <a:xfrm>
              <a:off x="8794095" y="2163077"/>
              <a:ext cx="1456329" cy="95667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5E5F05A-50F3-4222-995C-BC824D31C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9584" y="2029968"/>
              <a:ext cx="3189684" cy="737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A6CC81BD-C1A5-415C-AD63-EABB6B621351}"/>
                </a:ext>
              </a:extLst>
            </p:cNvPr>
            <p:cNvCxnSpPr>
              <a:cxnSpLocks/>
              <a:stCxn id="38" idx="0"/>
            </p:cNvCxnSpPr>
            <p:nvPr/>
          </p:nvCxnSpPr>
          <p:spPr>
            <a:xfrm flipV="1">
              <a:off x="1965785" y="2247246"/>
              <a:ext cx="1241108" cy="690336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4EF58AA-B6FC-4C6E-83A0-C751548AEC97}"/>
                </a:ext>
              </a:extLst>
            </p:cNvPr>
            <p:cNvCxnSpPr>
              <a:cxnSpLocks/>
            </p:cNvCxnSpPr>
            <p:nvPr/>
          </p:nvCxnSpPr>
          <p:spPr>
            <a:xfrm>
              <a:off x="2517367" y="4865469"/>
              <a:ext cx="1163093" cy="565227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364306A-94E1-4406-BAE7-E972B9186CC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8569054" y="1001019"/>
            <a:ext cx="3622945" cy="1110217"/>
            <a:chOff x="8547346" y="1139997"/>
            <a:chExt cx="1599401" cy="926308"/>
          </a:xfrm>
        </p:grpSpPr>
        <p:pic>
          <p:nvPicPr>
            <p:cNvPr id="109" name="Picture 108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EB298F19-6E3F-49E2-AC94-BABB384E8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6" t="16332" r="11200" b="13565"/>
            <a:stretch/>
          </p:blipFill>
          <p:spPr>
            <a:xfrm>
              <a:off x="8547346" y="1139997"/>
              <a:ext cx="1599401" cy="926308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A2F776D-AA68-48F9-884E-A2EF9407062C}"/>
                </a:ext>
              </a:extLst>
            </p:cNvPr>
            <p:cNvSpPr txBox="1"/>
            <p:nvPr/>
          </p:nvSpPr>
          <p:spPr>
            <a:xfrm>
              <a:off x="8787050" y="1302226"/>
              <a:ext cx="1181153" cy="563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fr" sz="1200" b="0" i="1" u="none" baseline="0" dirty="0"/>
                <a:t>Regardez, cette recherche sur les droits de propriété soutient nos réformes de nationalisation des terres 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2687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50"/>
    </mc:Choice>
    <mc:Fallback xmlns="">
      <p:transition spd="slow" advTm="946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2A6F-C765-4E01-9513-D7889DC7D4A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07366" y="292515"/>
            <a:ext cx="10646434" cy="578153"/>
          </a:xfrm>
        </p:spPr>
        <p:txBody>
          <a:bodyPr>
            <a:noAutofit/>
          </a:bodyPr>
          <a:lstStyle/>
          <a:p>
            <a:pPr algn="ctr" rtl="0"/>
            <a:r>
              <a:rPr lang="fr" b="1" i="0" u="none" baseline="0" dirty="0"/>
              <a:t>Dans quel univers des politiques évoluez-vous 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2BAA3-F619-4BF8-931B-10178FB1E37C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23477" y="1288910"/>
            <a:ext cx="11184739" cy="5364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" b="1" i="0" u="none" baseline="0" dirty="0"/>
              <a:t>Quelle(s) dimension(s) du processus </a:t>
            </a:r>
            <a:r>
              <a:rPr lang="fr-FR" b="1" dirty="0"/>
              <a:t>des politiques </a:t>
            </a:r>
            <a:r>
              <a:rPr lang="fr" b="1" i="0" u="none" baseline="0" dirty="0"/>
              <a:t>visez-vous ? 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fr" sz="2000" b="0" i="0" u="none" baseline="0" dirty="0"/>
              <a:t>Crée des attentes réalistes quant au niveau et au type d’influence de la recherche </a:t>
            </a:r>
          </a:p>
          <a:p>
            <a:pPr marL="0" indent="0" algn="l" rtl="0">
              <a:buNone/>
            </a:pPr>
            <a:endParaRPr lang="fr" sz="2400" dirty="0"/>
          </a:p>
          <a:p>
            <a:pPr marL="0" indent="0">
              <a:buNone/>
            </a:pPr>
            <a:r>
              <a:rPr lang="fr" b="1" i="0" u="none" baseline="0" dirty="0"/>
              <a:t>Quelle est l’action de politiques </a:t>
            </a:r>
            <a:r>
              <a:rPr lang="fr-FR" b="1" dirty="0"/>
              <a:t>suggérée par vos recherches</a:t>
            </a:r>
            <a:r>
              <a:rPr lang="fr" b="1" i="0" u="none" baseline="0" dirty="0"/>
              <a:t> ?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fr" sz="2000" b="0" i="0" u="none" baseline="0" dirty="0"/>
              <a:t>Délimite l’éventail des acteurs des politiques à prendre en compte durant les actions de sensibilisation </a:t>
            </a:r>
          </a:p>
          <a:p>
            <a:endParaRPr lang="fr" sz="2400" dirty="0"/>
          </a:p>
          <a:p>
            <a:pPr marL="0" indent="0" algn="l" rtl="0">
              <a:buNone/>
            </a:pPr>
            <a:r>
              <a:rPr lang="fr" b="1" i="0" u="none" baseline="0" dirty="0"/>
              <a:t>Qui a le pouvoir de changer les politiques dans ce domaine ?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fr" sz="2000" b="0" i="0" u="none" baseline="0" dirty="0"/>
              <a:t>Indique quels acteurs doivent avoir la priorité</a:t>
            </a:r>
          </a:p>
          <a:p>
            <a:endParaRPr lang="fr" sz="2400" dirty="0"/>
          </a:p>
          <a:p>
            <a:pPr marL="0" indent="0" algn="l" rtl="0">
              <a:buNone/>
            </a:pPr>
            <a:r>
              <a:rPr lang="fr" b="1" i="0" u="none" baseline="0" dirty="0"/>
              <a:t>Les </a:t>
            </a:r>
            <a:r>
              <a:rPr lang="fr-FR" b="1" i="0" u="none" baseline="0" dirty="0"/>
              <a:t>décideurs</a:t>
            </a:r>
            <a:r>
              <a:rPr lang="fr" b="1" i="0" u="none" baseline="0" dirty="0"/>
              <a:t> politiques sont-ils partisans, </a:t>
            </a:r>
            <a:r>
              <a:rPr lang="fr-FR" b="1" i="0" u="none" baseline="0" dirty="0"/>
              <a:t>adversaire</a:t>
            </a:r>
            <a:r>
              <a:rPr lang="fr" b="1" i="0" u="none" baseline="0" dirty="0"/>
              <a:t>s ou neutres ?</a:t>
            </a:r>
          </a:p>
          <a:p>
            <a:pPr lvl="1" algn="l" rtl="0">
              <a:buFont typeface="Wingdings" panose="05000000000000000000" pitchFamily="2" charset="2"/>
              <a:buChar char="Ø"/>
            </a:pPr>
            <a:r>
              <a:rPr lang="fr" sz="2000" b="0" i="0" u="none" baseline="0" dirty="0"/>
              <a:t>Révèle l’éventail des intérêts et incitations ainsi que le cadrage nécessaire de la recherche pour attirer la faveur des publics influents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F61B5CB-7285-4E6C-91F1-13D2DA923EA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4" t="17586" r="16695" b="16324"/>
          <a:stretch/>
        </p:blipFill>
        <p:spPr>
          <a:xfrm>
            <a:off x="11301507" y="204197"/>
            <a:ext cx="890493" cy="873350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5B00E0F-435F-4212-8B7B-A230E5E6416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5" t="17729" r="17922" b="17766"/>
          <a:stretch/>
        </p:blipFill>
        <p:spPr>
          <a:xfrm>
            <a:off x="10463" y="131045"/>
            <a:ext cx="827737" cy="8414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99"/>
    </mc:Choice>
    <mc:Fallback xmlns="">
      <p:transition spd="slow" advTm="1076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3D287-835B-45EC-9FC4-F53B3C6EB73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32201" y="292515"/>
            <a:ext cx="11624010" cy="578153"/>
          </a:xfrm>
        </p:spPr>
        <p:txBody>
          <a:bodyPr>
            <a:noAutofit/>
          </a:bodyPr>
          <a:lstStyle/>
          <a:p>
            <a:pPr algn="ctr" rtl="0"/>
            <a:r>
              <a:rPr lang="fr" sz="4200" b="1" i="0" u="none" baseline="0" dirty="0"/>
              <a:t>Dimension(s) du processus des politique</a:t>
            </a:r>
            <a:r>
              <a:rPr lang="fr" sz="4200" b="1" dirty="0"/>
              <a:t>s</a:t>
            </a:r>
            <a:endParaRPr lang="fr" sz="4200" b="1" i="0" u="none" baseline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C8DC8-0DA8-43BD-A71C-7161BC1F2DE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2201" y="2255413"/>
            <a:ext cx="3839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800" b="0" i="0" u="none" baseline="0" dirty="0"/>
              <a:t>Il existe de multiples points d’entrée primaires pour la recherche dans le processus des politiques</a:t>
            </a:r>
          </a:p>
          <a:p>
            <a:pPr algn="l" rtl="0"/>
            <a:r>
              <a:rPr lang="fr" sz="2800" b="0" i="0" u="none" baseline="0" dirty="0"/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D84CFC5-3074-4DD5-A76A-36199DBE1006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289455" y="870668"/>
            <a:ext cx="5650855" cy="554098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07814B-55EB-47A7-BB7A-37AC15685B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816850" y="2517934"/>
            <a:ext cx="817264" cy="32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437774-AEDE-4651-BE8B-DE4B788B9D3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257108" y="3654242"/>
            <a:ext cx="1377006" cy="32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8B54AA-7579-4BAA-8747-2ED9C427949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574972" y="2171900"/>
            <a:ext cx="1377006" cy="32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E11FBCD-9B24-4BEF-B17F-D29B11532A0B}"/>
              </a:ext>
            </a:extLst>
          </p:cNvPr>
          <p:cNvSpPr txBox="1"/>
          <p:nvPr/>
        </p:nvSpPr>
        <p:spPr>
          <a:xfrm>
            <a:off x="3811627" y="5778406"/>
            <a:ext cx="2595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Source: Resnick, Haggblade, Babu, Hendriks et Mather (2018)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9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14"/>
    </mc:Choice>
    <mc:Fallback xmlns="">
      <p:transition spd="slow" advTm="114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8B83-B0EC-4256-A539-7763B068366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fr" b="1" i="0" u="none" baseline="0" dirty="0"/>
              <a:t>Action de politiques ciblée </a:t>
            </a:r>
            <a:r>
              <a:rPr lang="fr" b="0" i="0" u="none" baseline="0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EA17C0-1D3A-43A5-9BE8-C50671D328B8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15239157"/>
              </p:ext>
            </p:extLst>
          </p:nvPr>
        </p:nvGraphicFramePr>
        <p:xfrm>
          <a:off x="176464" y="870669"/>
          <a:ext cx="11889904" cy="5995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410">
                  <a:extLst>
                    <a:ext uri="{9D8B030D-6E8A-4147-A177-3AD203B41FA5}">
                      <a16:colId xmlns:a16="http://schemas.microsoft.com/office/drawing/2014/main" val="935546013"/>
                    </a:ext>
                  </a:extLst>
                </a:gridCol>
                <a:gridCol w="1580068">
                  <a:extLst>
                    <a:ext uri="{9D8B030D-6E8A-4147-A177-3AD203B41FA5}">
                      <a16:colId xmlns:a16="http://schemas.microsoft.com/office/drawing/2014/main" val="2071881203"/>
                    </a:ext>
                  </a:extLst>
                </a:gridCol>
                <a:gridCol w="1471914">
                  <a:extLst>
                    <a:ext uri="{9D8B030D-6E8A-4147-A177-3AD203B41FA5}">
                      <a16:colId xmlns:a16="http://schemas.microsoft.com/office/drawing/2014/main" val="1339464661"/>
                    </a:ext>
                  </a:extLst>
                </a:gridCol>
                <a:gridCol w="1678522">
                  <a:extLst>
                    <a:ext uri="{9D8B030D-6E8A-4147-A177-3AD203B41FA5}">
                      <a16:colId xmlns:a16="http://schemas.microsoft.com/office/drawing/2014/main" val="2277847450"/>
                    </a:ext>
                  </a:extLst>
                </a:gridCol>
                <a:gridCol w="2622302">
                  <a:extLst>
                    <a:ext uri="{9D8B030D-6E8A-4147-A177-3AD203B41FA5}">
                      <a16:colId xmlns:a16="http://schemas.microsoft.com/office/drawing/2014/main" val="287747950"/>
                    </a:ext>
                  </a:extLst>
                </a:gridCol>
                <a:gridCol w="1529291">
                  <a:extLst>
                    <a:ext uri="{9D8B030D-6E8A-4147-A177-3AD203B41FA5}">
                      <a16:colId xmlns:a16="http://schemas.microsoft.com/office/drawing/2014/main" val="825380621"/>
                    </a:ext>
                  </a:extLst>
                </a:gridCol>
                <a:gridCol w="1708397">
                  <a:extLst>
                    <a:ext uri="{9D8B030D-6E8A-4147-A177-3AD203B41FA5}">
                      <a16:colId xmlns:a16="http://schemas.microsoft.com/office/drawing/2014/main" val="2636171442"/>
                    </a:ext>
                  </a:extLst>
                </a:gridCol>
              </a:tblGrid>
              <a:tr h="221753">
                <a:tc rowSpan="2" gridSpan="2"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Domaine mandaté  </a:t>
                      </a: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l" rtl="0"/>
                      <a:r>
                        <a:rPr lang="fr" sz="1600" b="1" i="0" u="none" baseline="0"/>
                        <a:t>Domaine mandaté  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Type de politique (exemples de politiques concrètes)</a:t>
                      </a:r>
                      <a:endParaRPr lang="fr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/>
                      <a:endParaRPr lang="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728162"/>
                  </a:ext>
                </a:extLst>
              </a:tr>
              <a:tr h="378256">
                <a:tc gridSpan="2" vMerge="1">
                  <a:txBody>
                    <a:bodyPr/>
                    <a:lstStyle/>
                    <a:p>
                      <a:endParaRPr lang="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Réglementation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Amélioration de la productivité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Fond</a:t>
                      </a:r>
                      <a:r>
                        <a:rPr lang="fr-FR" sz="1300" b="1" i="0" u="none" baseline="0" dirty="0"/>
                        <a:t>é</a:t>
                      </a:r>
                      <a:r>
                        <a:rPr lang="fr" sz="1300" b="1" i="0" u="none" baseline="0" dirty="0"/>
                        <a:t> sur le marché</a:t>
                      </a:r>
                    </a:p>
                    <a:p>
                      <a:pPr algn="ctr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(taxes, commerce, marchés)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Transferts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>
                          <a:solidFill>
                            <a:schemeClr val="tx1"/>
                          </a:solidFill>
                        </a:rPr>
                        <a:t>Comportemental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068013"/>
                  </a:ext>
                </a:extLst>
              </a:tr>
              <a:tr h="532207">
                <a:tc rowSpan="6"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Exemple de ministère ou organisme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 dirty="0"/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Loi sur la sécurité des semences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Subventions  d’engrais écologiques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/>
                        <a:t>Formation à la sécurité alimentaire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13702"/>
                  </a:ext>
                </a:extLst>
              </a:tr>
              <a:tr h="376980">
                <a:tc vMerge="1">
                  <a:txBody>
                    <a:bodyPr/>
                    <a:lstStyle/>
                    <a:p>
                      <a:endParaRPr lang="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/>
                        <a:t>Santé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1" u="none" baseline="0"/>
                        <a:t>Taxes sur les aliments ultra-transformés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/>
                        <a:t>Formation à la sécurité alimentaire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887217"/>
                  </a:ext>
                </a:extLst>
              </a:tr>
              <a:tr h="532207">
                <a:tc vMerge="1">
                  <a:txBody>
                    <a:bodyPr/>
                    <a:lstStyle/>
                    <a:p>
                      <a:endParaRPr lang="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/>
                        <a:t>Environnement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Loi sur la sécurité des semences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Subventions  d’engrais écologiques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032766"/>
                  </a:ext>
                </a:extLst>
              </a:tr>
              <a:tr h="532207">
                <a:tc vMerge="1">
                  <a:txBody>
                    <a:bodyPr/>
                    <a:lstStyle/>
                    <a:p>
                      <a:endParaRPr lang="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Subventions  d’engrais écologiques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Taxes sur les aliments ultra-transformés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Transferts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85237"/>
                  </a:ext>
                </a:extLst>
              </a:tr>
              <a:tr h="376980">
                <a:tc vMerge="1">
                  <a:txBody>
                    <a:bodyPr/>
                    <a:lstStyle/>
                    <a:p>
                      <a:endParaRPr lang="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/>
                        <a:t>Commerce et industrie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1" u="none" baseline="0" dirty="0"/>
                        <a:t>Taxes sur les aliments ultra-transformés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11505"/>
                  </a:ext>
                </a:extLst>
              </a:tr>
              <a:tr h="376980">
                <a:tc vMerge="1">
                  <a:txBody>
                    <a:bodyPr/>
                    <a:lstStyle/>
                    <a:p>
                      <a:endParaRPr lang="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/>
                        <a:t>Protection sociale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Transferts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501944"/>
                  </a:ext>
                </a:extLst>
              </a:tr>
              <a:tr h="532207">
                <a:tc rowSpan="2"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1" i="0" u="none" baseline="0"/>
                        <a:t>Niveau de gouvernement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0" u="none" baseline="0"/>
                        <a:t>Central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/>
                        <a:t>Loi sur la sécurité des semences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Subventions  d’engrais écologiques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1" u="none" baseline="0" dirty="0"/>
                        <a:t>Taxes sur les aliments ultra-transformés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Transferts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/>
                        <a:t>Formation à la sécurité alimentaire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775621"/>
                  </a:ext>
                </a:extLst>
              </a:tr>
              <a:tr h="532207">
                <a:tc vMerge="1">
                  <a:txBody>
                    <a:bodyPr/>
                    <a:lstStyle/>
                    <a:p>
                      <a:endParaRPr lang="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0" u="none" baseline="0"/>
                        <a:t>Local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Subventions  d’engrais écologiques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Transferts monétaires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/>
                        <a:t>Formation à la sécurité alimentaire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931967"/>
                  </a:ext>
                </a:extLst>
              </a:tr>
              <a:tr h="376980">
                <a:tc rowSpan="3"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1" i="0" u="none" baseline="0" dirty="0"/>
                        <a:t>Pouvoirs de l’État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 dirty="0"/>
                        <a:t>Judiciaire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/>
                        <a:t>Loi sur la sécurité des semences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699603"/>
                  </a:ext>
                </a:extLst>
              </a:tr>
              <a:tr h="532207">
                <a:tc vMerge="1">
                  <a:txBody>
                    <a:bodyPr/>
                    <a:lstStyle/>
                    <a:p>
                      <a:endParaRPr lang="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0" u="none" baseline="0"/>
                        <a:t>Exécutif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Subventions  d’engrais écologiques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1" u="none" baseline="0" dirty="0"/>
                        <a:t>Taxes sur les aliments ultra-transformés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577239"/>
                  </a:ext>
                </a:extLst>
              </a:tr>
              <a:tr h="336059">
                <a:tc vMerge="1">
                  <a:txBody>
                    <a:bodyPr/>
                    <a:lstStyle/>
                    <a:p>
                      <a:endParaRPr lang="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0" u="none" baseline="0" dirty="0"/>
                        <a:t>Législatif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ts val="1300"/>
                        </a:lnSpc>
                      </a:pPr>
                      <a:r>
                        <a:rPr lang="fr" sz="1300" b="0" i="1" u="none" baseline="0" dirty="0"/>
                        <a:t>Subventions  d’engrais écologiques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1" u="none" baseline="0" dirty="0"/>
                        <a:t>Taxes sur les aliments ultra-transformés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" sz="1300" b="0" i="1" u="none" baseline="0" dirty="0"/>
                        <a:t>Transferts monétaires</a:t>
                      </a:r>
                      <a:endParaRPr lang="fr" sz="13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fr" sz="13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65070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CE93F57-A7DA-4D94-8175-B864B0ABFC6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556324" y="1104870"/>
            <a:ext cx="1614569" cy="57144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241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65"/>
    </mc:Choice>
    <mc:Fallback xmlns="">
      <p:transition spd="slow" advTm="100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B6E623-1867-449A-A7C0-69F5166AA1E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3"/>
          <a:srcRect l="21380" t="18129" r="22083" b="18082"/>
          <a:stretch/>
        </p:blipFill>
        <p:spPr>
          <a:xfrm>
            <a:off x="4078926" y="1261332"/>
            <a:ext cx="3424351" cy="3993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460A97-DBD8-4C8F-A8D4-6FD0E46614C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algn="ctr" rtl="0"/>
            <a:r>
              <a:rPr lang="fr" b="1" i="0" u="none" baseline="0"/>
              <a:t>Évaluer la dynamique du pouvoir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198F2-E8BD-4720-BACC-DC95869D8D5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22018" y="6188826"/>
            <a:ext cx="4224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1600" b="0" i="0" u="none" baseline="0" dirty="0"/>
              <a:t>Source : </a:t>
            </a:r>
            <a:r>
              <a:rPr lang="fr-FR" sz="1600" i="0" u="none" baseline="0" dirty="0"/>
              <a:t>adapté</a:t>
            </a:r>
            <a:r>
              <a:rPr lang="fr" sz="1600" i="0" u="none" baseline="0" dirty="0"/>
              <a:t> de Gaventa et Pettit (2010)</a:t>
            </a:r>
            <a:r>
              <a:rPr lang="fr" sz="1600" b="0" i="0" u="none" baseline="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6DF5A3-D166-424A-A92E-CCAF5C831C7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3371135">
            <a:off x="6369962" y="4538515"/>
            <a:ext cx="14667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000" b="1" i="0" u="none" baseline="0" dirty="0"/>
              <a:t>fermé</a:t>
            </a:r>
            <a:endParaRPr lang="fr" sz="2000" dirty="0"/>
          </a:p>
          <a:p>
            <a:endParaRPr lang="fr" sz="2000" dirty="0"/>
          </a:p>
          <a:p>
            <a:pPr algn="l" rtl="0"/>
            <a:r>
              <a:rPr lang="fr" sz="2000" b="1" i="0" u="none" baseline="0" dirty="0"/>
              <a:t>invité</a:t>
            </a:r>
            <a:endParaRPr lang="fr" sz="2000" dirty="0"/>
          </a:p>
          <a:p>
            <a:endParaRPr lang="fr" sz="2000" b="1" dirty="0"/>
          </a:p>
          <a:p>
            <a:pPr algn="l" rtl="0"/>
            <a:r>
              <a:rPr lang="fr" sz="2000" b="1" i="0" u="none" baseline="0" dirty="0"/>
              <a:t>revendiqué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9B43B-9402-41E9-ADE7-96F7532E203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18147930">
            <a:off x="3129271" y="4856617"/>
            <a:ext cx="23412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" sz="2000" b="1" i="0" u="none" baseline="0" dirty="0"/>
              <a:t>de décision</a:t>
            </a:r>
          </a:p>
          <a:p>
            <a:pPr algn="r"/>
            <a:endParaRPr lang="fr" sz="2000" dirty="0"/>
          </a:p>
          <a:p>
            <a:pPr algn="r" rtl="0"/>
            <a:r>
              <a:rPr lang="fr-FR" sz="2000" b="1" i="0" u="none" baseline="0" dirty="0"/>
              <a:t>d</a:t>
            </a:r>
            <a:r>
              <a:rPr lang="fr" sz="2000" b="1" i="0" u="none" baseline="0" dirty="0"/>
              <a:t>’influence</a:t>
            </a:r>
          </a:p>
          <a:p>
            <a:pPr algn="r" rtl="0"/>
            <a:endParaRPr lang="fr" sz="2000" b="1" dirty="0"/>
          </a:p>
          <a:p>
            <a:pPr algn="r" rtl="0"/>
            <a:r>
              <a:rPr lang="fr" sz="2000" b="1" i="0" u="none" baseline="0" dirty="0"/>
              <a:t>invisible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E744E-FC18-446C-A7A9-9B52B0DF3F9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459832" y="4147688"/>
            <a:ext cx="234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2000" b="1" i="0" u="none" baseline="0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fr" sz="2000" b="1" i="0" u="none" baseline="0" dirty="0">
                <a:solidFill>
                  <a:schemeClr val="accent1">
                    <a:lumMod val="75000"/>
                  </a:schemeClr>
                </a:solidFill>
              </a:rPr>
              <a:t>ormes de pouvoir </a:t>
            </a:r>
            <a:endParaRPr lang="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48557B-CE36-4541-9168-91655638F2AB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285422" y="6280390"/>
            <a:ext cx="272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000" b="1" i="0" u="none" baseline="0" dirty="0">
                <a:solidFill>
                  <a:schemeClr val="accent1">
                    <a:lumMod val="75000"/>
                  </a:schemeClr>
                </a:solidFill>
              </a:rPr>
              <a:t>Espaces d’engagement </a:t>
            </a:r>
            <a:endParaRPr lang="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5A3D90-46CA-4131-A296-4BEE99E2486B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806607" y="2902492"/>
            <a:ext cx="2728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000" b="1" i="0" u="none" baseline="0" dirty="0">
                <a:solidFill>
                  <a:schemeClr val="accent1">
                    <a:lumMod val="75000"/>
                  </a:schemeClr>
                </a:solidFill>
              </a:rPr>
              <a:t>Niveau d’analyse</a:t>
            </a:r>
            <a:endParaRPr lang="f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1BEE8-6678-44CD-896D-7D70DEB1DA5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503277" y="2486994"/>
            <a:ext cx="11462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" sz="2000" b="1" i="0" u="none" baseline="0" dirty="0"/>
              <a:t>régional</a:t>
            </a:r>
            <a:endParaRPr lang="fr" sz="2000" dirty="0"/>
          </a:p>
          <a:p>
            <a:endParaRPr lang="fr" sz="2000" dirty="0"/>
          </a:p>
          <a:p>
            <a:pPr algn="l" rtl="0"/>
            <a:r>
              <a:rPr lang="fr" sz="2000" b="1" i="0" u="none" baseline="0" dirty="0"/>
              <a:t>national </a:t>
            </a:r>
            <a:endParaRPr lang="fr" sz="2000" dirty="0"/>
          </a:p>
          <a:p>
            <a:endParaRPr lang="fr" sz="2000" b="1" dirty="0"/>
          </a:p>
          <a:p>
            <a:pPr algn="l" rtl="0"/>
            <a:r>
              <a:rPr lang="fr" sz="2000" b="1" i="0" u="none" baseline="0" dirty="0"/>
              <a:t>local </a:t>
            </a:r>
            <a:endParaRPr lang="fr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24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408"/>
    </mc:Choice>
    <mc:Fallback xmlns="">
      <p:transition spd="slow" advTm="137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8141-73BD-4D9C-A82F-83FD0FA582D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pPr algn="ctr" rtl="0"/>
            <a:r>
              <a:rPr lang="fr" sz="4000" b="1" i="0" u="none" baseline="0" dirty="0"/>
              <a:t>Exemples d’intérêts des </a:t>
            </a:r>
            <a:r>
              <a:rPr lang="fr-FR" sz="4000" b="1" i="0" u="none" baseline="0" dirty="0"/>
              <a:t>décideurs</a:t>
            </a:r>
            <a:r>
              <a:rPr lang="fr" sz="4000" b="1" i="0" u="none" baseline="0" dirty="0"/>
              <a:t> politiques</a:t>
            </a:r>
            <a:endParaRPr lang="fr" sz="3600" b="1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0B7D3D2-2478-4830-B101-50D918E30A66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74772333"/>
              </p:ext>
            </p:extLst>
          </p:nvPr>
        </p:nvGraphicFramePr>
        <p:xfrm>
          <a:off x="173026" y="826009"/>
          <a:ext cx="8001927" cy="6039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479">
                  <a:extLst>
                    <a:ext uri="{9D8B030D-6E8A-4147-A177-3AD203B41FA5}">
                      <a16:colId xmlns:a16="http://schemas.microsoft.com/office/drawing/2014/main" val="3453327695"/>
                    </a:ext>
                  </a:extLst>
                </a:gridCol>
                <a:gridCol w="1957137">
                  <a:extLst>
                    <a:ext uri="{9D8B030D-6E8A-4147-A177-3AD203B41FA5}">
                      <a16:colId xmlns:a16="http://schemas.microsoft.com/office/drawing/2014/main" val="2426156950"/>
                    </a:ext>
                  </a:extLst>
                </a:gridCol>
                <a:gridCol w="2097390">
                  <a:extLst>
                    <a:ext uri="{9D8B030D-6E8A-4147-A177-3AD203B41FA5}">
                      <a16:colId xmlns:a16="http://schemas.microsoft.com/office/drawing/2014/main" val="3526235394"/>
                    </a:ext>
                  </a:extLst>
                </a:gridCol>
                <a:gridCol w="2403921">
                  <a:extLst>
                    <a:ext uri="{9D8B030D-6E8A-4147-A177-3AD203B41FA5}">
                      <a16:colId xmlns:a16="http://schemas.microsoft.com/office/drawing/2014/main" val="1031038090"/>
                    </a:ext>
                  </a:extLst>
                </a:gridCol>
              </a:tblGrid>
              <a:tr h="370285">
                <a:tc>
                  <a:txBody>
                    <a:bodyPr/>
                    <a:lstStyle/>
                    <a:p>
                      <a:pPr algn="l" rtl="0"/>
                      <a:r>
                        <a:rPr lang="fr" b="1" i="0" u="none" baseline="0"/>
                        <a:t>Niveau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b="1" i="0" u="none" baseline="0"/>
                        <a:t>Matériel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" b="1" i="0" u="none" baseline="0" dirty="0"/>
                        <a:t>Politique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b="1" i="0" u="non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Aspirationnel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34010"/>
                  </a:ext>
                </a:extLst>
              </a:tr>
              <a:tr h="816656">
                <a:tc>
                  <a:txBody>
                    <a:bodyPr/>
                    <a:lstStyle/>
                    <a:p>
                      <a:pPr algn="l" rtl="0"/>
                      <a:r>
                        <a:rPr lang="fr" b="0" i="0" u="none" baseline="0"/>
                        <a:t>Égotropique (Individuel)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Sécurité de l'emploi </a:t>
                      </a:r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endParaRPr lang="fr" dirty="0"/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Richesse personnelle</a:t>
                      </a:r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endParaRPr lang="fr" dirty="0"/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Propriété de biens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Suffrages</a:t>
                      </a:r>
                      <a:br>
                        <a:rPr lang="fr" b="0" i="0" u="none" baseline="0" dirty="0"/>
                      </a:br>
                      <a:endParaRPr lang="fr" b="0" i="0" u="none" baseline="0" dirty="0"/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Héritage politique </a:t>
                      </a:r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endParaRPr lang="fr" dirty="0"/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b="0" i="0" u="none" baseline="0" dirty="0"/>
                        <a:t>Contributions à la campagne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/>
                        <a:t>Mobilité professionnelle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fr" b="0" i="0" u="none" baseline="0"/>
                        <a:t>  </a:t>
                      </a:r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/>
                        <a:t>Discrétion et autonomie 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b="0" i="0" u="none" baseline="0"/>
                        <a:t>Engagement en faveur du service public et de la communauté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962673"/>
                  </a:ext>
                </a:extLst>
              </a:tr>
              <a:tr h="1355091">
                <a:tc>
                  <a:txBody>
                    <a:bodyPr/>
                    <a:lstStyle/>
                    <a:p>
                      <a:pPr algn="l" rtl="0"/>
                      <a:r>
                        <a:rPr lang="fr" b="0" i="0" u="none" baseline="0" dirty="0"/>
                        <a:t>Sociotropique  </a:t>
                      </a:r>
                    </a:p>
                    <a:p>
                      <a:pPr algn="l" rtl="0"/>
                      <a:r>
                        <a:rPr lang="fr" b="0" i="0" u="none" baseline="0" dirty="0"/>
                        <a:t>(Collectif)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Recettes vs dépenses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r>
                        <a:rPr lang="fr" b="0" i="0" u="none" baseline="0" dirty="0"/>
                        <a:t> </a:t>
                      </a:r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Efficacité des dépenses publiques 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Aide et investissements extérieurs</a:t>
                      </a:r>
                      <a:endParaRPr lang="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Coalitions inter élites 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" b="0" i="0" u="none" baseline="0" dirty="0"/>
                        <a:t>Cohésion des partis </a:t>
                      </a:r>
                      <a:br>
                        <a:rPr lang="fr" b="0" i="0" u="none" baseline="0" dirty="0"/>
                      </a:br>
                      <a:endParaRPr lang="fr" dirty="0"/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Pertinence et prestige ministériels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Une meilleure sécurité alimentaire 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Égalité des sexes</a:t>
                      </a:r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0" indent="0" algn="ctr" rtl="0">
                        <a:buFont typeface="Arial" panose="020B0604020202020204" pitchFamily="34" charset="0"/>
                        <a:buNone/>
                      </a:pPr>
                      <a:endParaRPr lang="fr" dirty="0"/>
                    </a:p>
                    <a:p>
                      <a:pPr marL="285750" indent="-285750" algn="ctr" rtl="0">
                        <a:buFont typeface="Arial" panose="020B0604020202020204" pitchFamily="34" charset="0"/>
                        <a:buChar char="•"/>
                      </a:pPr>
                      <a:r>
                        <a:rPr lang="fr" b="0" i="0" u="none" baseline="0" dirty="0"/>
                        <a:t>Développement durable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914651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1DFC18-8F59-4677-9A97-622D5479E8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357937" y="1209954"/>
            <a:ext cx="35292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" b="1" i="0" u="none" baseline="0" dirty="0"/>
              <a:t>L’intérêt des </a:t>
            </a:r>
            <a:r>
              <a:rPr lang="fr-FR" b="1" dirty="0"/>
              <a:t>décideurs</a:t>
            </a:r>
            <a:r>
              <a:rPr lang="fr" b="1" i="0" u="none" baseline="0" dirty="0"/>
              <a:t> politiques pour la recherche peut découler des implications coûts-avantages des constatations </a:t>
            </a:r>
          </a:p>
          <a:p>
            <a:endParaRPr lang="fr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fr" b="0" i="0" u="none" baseline="0" dirty="0"/>
              <a:t>Les coûts et avantages peuvent être évalués au niveau individuel ainsi qu’</a:t>
            </a:r>
            <a:r>
              <a:rPr lang="fr-FR" dirty="0"/>
              <a:t>à un niveau </a:t>
            </a:r>
            <a:r>
              <a:rPr lang="fr" b="0" i="0" u="none" baseline="0" dirty="0"/>
              <a:t>plus large (par exemple, pays, ministère, parti, organisation) </a:t>
            </a:r>
            <a:endParaRPr lang="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" b="0" i="0" u="none" baseline="0" dirty="0"/>
              <a:t>Ils peuvent également relever de domaines matériel, politique et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aspirationnel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décideurs politiques neutres peuvent ne pas voir les coûts et avantages immédiats des recommandations formulées par la recherche.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9E71B8-3ED1-4CB4-9697-05532235152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4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29"/>
    </mc:Choice>
    <mc:Fallback xmlns="">
      <p:transition spd="slow" advTm="6482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|8.8|12|7.2|13.5|12.3|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26.4|17.4|16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6|28.7|23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12.2|60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5.1|15|39.2|36.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7366</TotalTime>
  <Words>1631</Words>
  <Application>Microsoft Office PowerPoint</Application>
  <PresentationFormat>Widescreen</PresentationFormat>
  <Paragraphs>231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Gill Sans MT</vt:lpstr>
      <vt:lpstr>Wingdings</vt:lpstr>
      <vt:lpstr>Office Theme</vt:lpstr>
      <vt:lpstr>PowerPoint Presentation</vt:lpstr>
      <vt:lpstr>L’élaboration de politiques fondées sur des faits est une règle d’or</vt:lpstr>
      <vt:lpstr>Chemin idéal de la recherche aux politiques </vt:lpstr>
      <vt:lpstr>Chemin réaliste de la recherche aux politiques </vt:lpstr>
      <vt:lpstr>Dans quel univers des politiques évoluez-vous ? </vt:lpstr>
      <vt:lpstr>Dimension(s) du processus des politiques</vt:lpstr>
      <vt:lpstr>Action de politiques ciblée  </vt:lpstr>
      <vt:lpstr>Évaluer la dynamique du pouvoir </vt:lpstr>
      <vt:lpstr>Exemples d’intérêts des décideurs politiques</vt:lpstr>
      <vt:lpstr>Faire la synthèse</vt:lpstr>
      <vt:lpstr>Élaborer une stratégie de sensibilisation </vt:lpstr>
      <vt:lpstr>Conclusions</vt:lpstr>
      <vt:lpstr>Pour en savoir plus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Resnick, Danielle (IFPRI)</dc:creator>
  <cp:lastModifiedBy>Resnick, Danielle (IFPRI)</cp:lastModifiedBy>
  <cp:revision>530</cp:revision>
  <dcterms:created xsi:type="dcterms:W3CDTF">2020-06-08T01:13:42Z</dcterms:created>
  <dcterms:modified xsi:type="dcterms:W3CDTF">2021-01-23T04:44:46Z</dcterms:modified>
</cp:coreProperties>
</file>